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85" r:id="rId15"/>
    <p:sldId id="269" r:id="rId16"/>
    <p:sldId id="270" r:id="rId17"/>
    <p:sldId id="271" r:id="rId18"/>
    <p:sldId id="272" r:id="rId19"/>
    <p:sldId id="273" r:id="rId20"/>
    <p:sldId id="280" r:id="rId21"/>
    <p:sldId id="281" r:id="rId22"/>
    <p:sldId id="288" r:id="rId23"/>
    <p:sldId id="284" r:id="rId24"/>
    <p:sldId id="287" r:id="rId25"/>
    <p:sldId id="274" r:id="rId26"/>
    <p:sldId id="277" r:id="rId27"/>
    <p:sldId id="278" r:id="rId28"/>
    <p:sldId id="279" r:id="rId29"/>
    <p:sldId id="286" r:id="rId30"/>
    <p:sldId id="282" r:id="rId31"/>
    <p:sldId id="283"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EAD22FA-2695-4AB5-B0E6-B13998873A84}" type="datetimeFigureOut">
              <a:rPr lang="en-US" smtClean="0"/>
              <a:pPr/>
              <a:t>9/11/2019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BE24611-E3E1-4E75-8C5D-D14CE18F3A5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EAD22FA-2695-4AB5-B0E6-B13998873A84}" type="datetimeFigureOut">
              <a:rPr lang="en-US" smtClean="0"/>
              <a:pPr/>
              <a:t>9/11/2019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BE24611-E3E1-4E75-8C5D-D14CE18F3A5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EAD22FA-2695-4AB5-B0E6-B13998873A84}" type="datetimeFigureOut">
              <a:rPr lang="en-US" smtClean="0"/>
              <a:pPr/>
              <a:t>9/11/2019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BE24611-E3E1-4E75-8C5D-D14CE18F3A5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EAD22FA-2695-4AB5-B0E6-B13998873A84}" type="datetimeFigureOut">
              <a:rPr lang="en-US" smtClean="0"/>
              <a:pPr/>
              <a:t>9/11/2019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BE24611-E3E1-4E75-8C5D-D14CE18F3A5C}"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EAD22FA-2695-4AB5-B0E6-B13998873A84}" type="datetimeFigureOut">
              <a:rPr lang="en-US" smtClean="0"/>
              <a:pPr/>
              <a:t>9/11/2019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BE24611-E3E1-4E75-8C5D-D14CE18F3A5C}"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EAD22FA-2695-4AB5-B0E6-B13998873A84}" type="datetimeFigureOut">
              <a:rPr lang="en-US" smtClean="0"/>
              <a:pPr/>
              <a:t>9/11/2019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BE24611-E3E1-4E75-8C5D-D14CE18F3A5C}"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EAD22FA-2695-4AB5-B0E6-B13998873A84}" type="datetimeFigureOut">
              <a:rPr lang="en-US" smtClean="0"/>
              <a:pPr/>
              <a:t>9/11/2019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BE24611-E3E1-4E75-8C5D-D14CE18F3A5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EAD22FA-2695-4AB5-B0E6-B13998873A84}" type="datetimeFigureOut">
              <a:rPr lang="en-US" smtClean="0"/>
              <a:pPr/>
              <a:t>9/11/2019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BE24611-E3E1-4E75-8C5D-D14CE18F3A5C}"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EAD22FA-2695-4AB5-B0E6-B13998873A84}" type="datetimeFigureOut">
              <a:rPr lang="en-US" smtClean="0"/>
              <a:pPr/>
              <a:t>9/11/2019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BE24611-E3E1-4E75-8C5D-D14CE18F3A5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EAD22FA-2695-4AB5-B0E6-B13998873A84}" type="datetimeFigureOut">
              <a:rPr lang="en-US" smtClean="0"/>
              <a:pPr/>
              <a:t>9/11/2019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BE24611-E3E1-4E75-8C5D-D14CE18F3A5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EAD22FA-2695-4AB5-B0E6-B13998873A84}" type="datetimeFigureOut">
              <a:rPr lang="en-US" smtClean="0"/>
              <a:pPr/>
              <a:t>9/11/2019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BE24611-E3E1-4E75-8C5D-D14CE18F3A5C}"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EAD22FA-2695-4AB5-B0E6-B13998873A84}" type="datetimeFigureOut">
              <a:rPr lang="en-US" smtClean="0"/>
              <a:pPr/>
              <a:t>9/11/2019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BE24611-E3E1-4E75-8C5D-D14CE18F3A5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rtl="1"/>
            <a:r>
              <a:rPr lang="ar-IQ" sz="3200" dirty="0" smtClean="0">
                <a:latin typeface="Times New Roman" pitchFamily="18" charset="0"/>
                <a:cs typeface="Times New Roman" pitchFamily="18" charset="0"/>
              </a:rPr>
              <a:t>مختبرات فسلجة الحيوان </a:t>
            </a:r>
            <a:endParaRPr lang="en-US" sz="3200"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pPr algn="ctr"/>
            <a:r>
              <a:rPr lang="ar-IQ" sz="2800" dirty="0" smtClean="0">
                <a:latin typeface="Times New Roman" pitchFamily="18" charset="0"/>
                <a:cs typeface="Times New Roman" pitchFamily="18" charset="0"/>
              </a:rPr>
              <a:t>لطلبة المرحلة الرابعه / قسم علوم الحياة</a:t>
            </a:r>
          </a:p>
          <a:p>
            <a:pPr algn="ctr"/>
            <a:r>
              <a:rPr lang="ar-IQ" sz="2800" dirty="0" smtClean="0">
                <a:latin typeface="Times New Roman" pitchFamily="18" charset="0"/>
                <a:cs typeface="Times New Roman" pitchFamily="18" charset="0"/>
              </a:rPr>
              <a:t>أ.م.د. هبه ثاقب يسر </a:t>
            </a:r>
            <a:endParaRPr lang="en-US" sz="28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rtl="1"/>
            <a:r>
              <a:rPr lang="ar-IQ" dirty="0" smtClean="0"/>
              <a:t>. يوضع غطاء سلايد </a:t>
            </a:r>
            <a:r>
              <a:rPr lang="en-US" dirty="0" smtClean="0"/>
              <a:t>Cover Slip</a:t>
            </a:r>
            <a:r>
              <a:rPr lang="ar-IQ" dirty="0" smtClean="0"/>
              <a:t> على السلايد </a:t>
            </a:r>
            <a:r>
              <a:rPr lang="en-US" dirty="0" err="1" smtClean="0"/>
              <a:t>Neubauer</a:t>
            </a:r>
            <a:r>
              <a:rPr lang="en-US" dirty="0" smtClean="0"/>
              <a:t> chamber</a:t>
            </a:r>
            <a:r>
              <a:rPr lang="ar-IQ" dirty="0" smtClean="0"/>
              <a:t> ويوضع السلايد تحت عدسة المجهر.</a:t>
            </a:r>
            <a:endParaRPr lang="en-US" dirty="0" smtClean="0"/>
          </a:p>
          <a:p>
            <a:pPr rtl="1"/>
            <a:r>
              <a:rPr lang="ar-IQ" dirty="0" smtClean="0"/>
              <a:t>6. تترك القطرات الاولى من المحلول (ما السبب ؟) وتمسك الماصة بزاوية </a:t>
            </a:r>
            <a:r>
              <a:rPr lang="en-US" dirty="0" smtClean="0"/>
              <a:t>45º</a:t>
            </a:r>
            <a:r>
              <a:rPr lang="ar-IQ" dirty="0" smtClean="0"/>
              <a:t> وتوضع عند حافة الغطاء ثم يسمح لقطرة او قطرتين من المزيج بالنزول بعدها يترك السلايد لمدة 3 دقائق (لاكتمال انتشار القطرة حسب الخاصية الشعرية).</a:t>
            </a:r>
            <a:endParaRPr lang="en-US" dirty="0" smtClean="0"/>
          </a:p>
          <a:p>
            <a:r>
              <a:rPr lang="ar-IQ" dirty="0" smtClean="0"/>
              <a:t>7. يفحص السلايد تحت العدسة الصغرى للتأكد من انتشار الخلايا</a:t>
            </a:r>
            <a:endParaRPr lang="en-US" dirty="0" smtClean="0"/>
          </a:p>
          <a:p>
            <a:pPr rtl="1"/>
            <a:r>
              <a:rPr lang="ar-IQ" dirty="0" smtClean="0"/>
              <a:t>في المربعات بصورة متساوية ثم يحول بعدها على العدسة الكبرى.</a:t>
            </a:r>
            <a:endParaRPr lang="en-US" dirty="0" smtClean="0"/>
          </a:p>
          <a:p>
            <a:r>
              <a:rPr lang="ar-IQ" dirty="0" smtClean="0"/>
              <a:t>8. تحسب الخلايا الحمراء في خمس مربعات وسطية فقط اذ يتم اختيار اربع مربعات تقع في الزوايا ومربع يقع في الوسط.</a:t>
            </a:r>
            <a:endParaRPr lang="en-US" dirty="0"/>
          </a:p>
        </p:txBody>
      </p:sp>
      <p:sp>
        <p:nvSpPr>
          <p:cNvPr id="3" name="Title 2"/>
          <p:cNvSpPr>
            <a:spLocks noGrp="1"/>
          </p:cNvSpPr>
          <p:nvPr>
            <p:ph type="title"/>
          </p:nvPr>
        </p:nvSpPr>
        <p:spPr/>
        <p:txBody>
          <a:bodyPr/>
          <a:lstStyle/>
          <a:p>
            <a:pPr algn="ctr"/>
            <a:r>
              <a:rPr lang="ar-IQ" dirty="0" smtClean="0"/>
              <a:t>طريقة العمل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rtl="1"/>
            <a:r>
              <a:rPr lang="ar-IQ" dirty="0" smtClean="0"/>
              <a:t>تم الحساب في خمس مربعات من المربع الوسطي المخصص لعد خلايا الدم الحمراء أي ان مجموع المربعات=5×16= 80 مربع، وبما انه حجم كل مربع </a:t>
            </a:r>
            <a:r>
              <a:rPr lang="en-US" dirty="0" smtClean="0"/>
              <a:t>1/4000 mm</a:t>
            </a:r>
            <a:r>
              <a:rPr lang="en-US" baseline="30000" dirty="0" smtClean="0"/>
              <a:t>3</a:t>
            </a:r>
            <a:r>
              <a:rPr lang="ar-IQ" dirty="0" smtClean="0"/>
              <a:t> اذن الحجم في 80 مربع= </a:t>
            </a:r>
            <a:r>
              <a:rPr lang="en-US" dirty="0" smtClean="0"/>
              <a:t>1/4000</a:t>
            </a:r>
            <a:r>
              <a:rPr lang="ar-IQ" dirty="0" smtClean="0"/>
              <a:t>×80= </a:t>
            </a:r>
            <a:r>
              <a:rPr lang="en-US" dirty="0" smtClean="0"/>
              <a:t>1/50mm</a:t>
            </a:r>
            <a:r>
              <a:rPr lang="en-US" baseline="30000" dirty="0" smtClean="0"/>
              <a:t>3</a:t>
            </a:r>
            <a:r>
              <a:rPr lang="ar-IQ" dirty="0" smtClean="0"/>
              <a:t>.</a:t>
            </a:r>
            <a:endParaRPr lang="en-US" dirty="0" smtClean="0"/>
          </a:p>
          <a:p>
            <a:pPr rtl="1"/>
            <a:r>
              <a:rPr lang="ar-IQ" dirty="0" smtClean="0"/>
              <a:t>	تم حساب عدد كريات الدم الحمراء في 1 ملمتر مكعب من الدم ولنفرض ان عددها في 80 مربع = </a:t>
            </a:r>
            <a:r>
              <a:rPr lang="en-US" dirty="0" smtClean="0"/>
              <a:t>N</a:t>
            </a:r>
          </a:p>
          <a:p>
            <a:pPr rtl="1"/>
            <a:r>
              <a:rPr lang="ar-IQ" dirty="0" smtClean="0"/>
              <a:t> </a:t>
            </a:r>
            <a:endParaRPr lang="en-US" dirty="0" smtClean="0"/>
          </a:p>
          <a:p>
            <a:pPr rtl="1"/>
            <a:r>
              <a:rPr lang="ar-IQ" dirty="0" smtClean="0"/>
              <a:t>وبما ان الدم تم تخفيفه 200 مرة</a:t>
            </a:r>
            <a:endParaRPr lang="en-US" dirty="0" smtClean="0"/>
          </a:p>
          <a:p>
            <a:pPr rtl="1"/>
            <a:r>
              <a:rPr lang="ar-IQ" dirty="0" smtClean="0"/>
              <a:t>اذن عدد كريات الدم الحمراء في 1 ملم</a:t>
            </a:r>
            <a:r>
              <a:rPr lang="ar-IQ" baseline="30000" dirty="0" smtClean="0"/>
              <a:t>3</a:t>
            </a:r>
            <a:r>
              <a:rPr lang="ar-IQ" dirty="0" smtClean="0"/>
              <a:t> من الدم</a:t>
            </a:r>
            <a:endParaRPr lang="en-US" dirty="0" smtClean="0"/>
          </a:p>
          <a:p>
            <a:pPr rtl="1"/>
            <a:r>
              <a:rPr lang="ar-IQ" dirty="0" smtClean="0"/>
              <a:t> </a:t>
            </a:r>
            <a:endParaRPr lang="en-US" dirty="0" smtClean="0"/>
          </a:p>
          <a:p>
            <a:pPr algn="r" rtl="1"/>
            <a:endParaRPr lang="en-US" dirty="0"/>
          </a:p>
        </p:txBody>
      </p:sp>
      <p:sp>
        <p:nvSpPr>
          <p:cNvPr id="3" name="Title 2"/>
          <p:cNvSpPr>
            <a:spLocks noGrp="1"/>
          </p:cNvSpPr>
          <p:nvPr>
            <p:ph type="title"/>
          </p:nvPr>
        </p:nvSpPr>
        <p:spPr/>
        <p:txBody>
          <a:bodyPr/>
          <a:lstStyle/>
          <a:p>
            <a:pPr algn="ctr"/>
            <a:r>
              <a:rPr lang="ar-IQ" dirty="0" smtClean="0"/>
              <a:t>الحسابات</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gn="r" rtl="1"/>
            <a:r>
              <a:rPr lang="en-US" dirty="0" smtClean="0"/>
              <a:t>RBC count =nx50x200</a:t>
            </a:r>
          </a:p>
          <a:p>
            <a:pPr algn="r" rtl="1"/>
            <a:r>
              <a:rPr lang="en-US" dirty="0" err="1" smtClean="0"/>
              <a:t>Rbc</a:t>
            </a:r>
            <a:r>
              <a:rPr lang="en-US" dirty="0" smtClean="0"/>
              <a:t> count = </a:t>
            </a:r>
            <a:r>
              <a:rPr lang="en-US" dirty="0" err="1" smtClean="0"/>
              <a:t>nx</a:t>
            </a:r>
            <a:r>
              <a:rPr lang="en-US" dirty="0" smtClean="0"/>
              <a:t> 10000</a:t>
            </a:r>
          </a:p>
          <a:p>
            <a:pPr rtl="1"/>
            <a:r>
              <a:rPr lang="ar-IQ" dirty="0" smtClean="0"/>
              <a:t>عدد خلايا الدم الحمراء الطبيعي (مليون/ملم</a:t>
            </a:r>
            <a:r>
              <a:rPr lang="ar-IQ" baseline="30000" dirty="0" smtClean="0"/>
              <a:t>3</a:t>
            </a:r>
            <a:r>
              <a:rPr lang="ar-IQ" dirty="0" smtClean="0"/>
              <a:t> من الدم)</a:t>
            </a:r>
            <a:endParaRPr lang="en-US" dirty="0" smtClean="0"/>
          </a:p>
          <a:p>
            <a:r>
              <a:rPr lang="en-US" dirty="0" smtClean="0"/>
              <a:t> </a:t>
            </a:r>
          </a:p>
          <a:p>
            <a:r>
              <a:rPr lang="en-US" dirty="0" smtClean="0"/>
              <a:t>Female: 4-5 million/mm</a:t>
            </a:r>
            <a:r>
              <a:rPr lang="en-US" baseline="30000" dirty="0" smtClean="0"/>
              <a:t>3</a:t>
            </a:r>
            <a:r>
              <a:rPr lang="en-US" dirty="0" smtClean="0"/>
              <a:t> of blood</a:t>
            </a:r>
          </a:p>
          <a:p>
            <a:r>
              <a:rPr lang="en-US" dirty="0" smtClean="0"/>
              <a:t>Male: 4.7-6.1 million/mm</a:t>
            </a:r>
            <a:r>
              <a:rPr lang="en-US" baseline="30000" dirty="0" smtClean="0"/>
              <a:t>3</a:t>
            </a:r>
            <a:r>
              <a:rPr lang="en-US" dirty="0" smtClean="0"/>
              <a:t> of blood</a:t>
            </a:r>
          </a:p>
          <a:p>
            <a:r>
              <a:rPr lang="en-US" dirty="0" smtClean="0"/>
              <a:t>Children 2-5 year: 4.2-5 million/mm</a:t>
            </a:r>
            <a:r>
              <a:rPr lang="en-US" baseline="30000" dirty="0" smtClean="0"/>
              <a:t>3</a:t>
            </a:r>
            <a:r>
              <a:rPr lang="en-US" dirty="0" smtClean="0"/>
              <a:t> of blood</a:t>
            </a:r>
          </a:p>
          <a:p>
            <a:r>
              <a:rPr lang="en-US" dirty="0" smtClean="0"/>
              <a:t>Children 6-12 year: 4.3-5.1 million/mm</a:t>
            </a:r>
            <a:r>
              <a:rPr lang="en-US" baseline="30000" dirty="0" smtClean="0"/>
              <a:t>3</a:t>
            </a:r>
            <a:r>
              <a:rPr lang="en-US" dirty="0" smtClean="0"/>
              <a:t> of blood</a:t>
            </a:r>
          </a:p>
          <a:p>
            <a:r>
              <a:rPr lang="en-US" dirty="0" smtClean="0"/>
              <a:t>Infants: 4-6 million/mm</a:t>
            </a:r>
            <a:r>
              <a:rPr lang="en-US" baseline="30000" dirty="0" smtClean="0"/>
              <a:t>3</a:t>
            </a:r>
            <a:r>
              <a:rPr lang="en-US" dirty="0" smtClean="0"/>
              <a:t> of blood</a:t>
            </a:r>
          </a:p>
          <a:p>
            <a:pPr algn="r" rtl="1"/>
            <a:endParaRPr lang="en-US" dirty="0"/>
          </a:p>
        </p:txBody>
      </p:sp>
      <p:sp>
        <p:nvSpPr>
          <p:cNvPr id="3" name="Title 2"/>
          <p:cNvSpPr>
            <a:spLocks noGrp="1"/>
          </p:cNvSpPr>
          <p:nvPr>
            <p:ph type="title"/>
          </p:nvPr>
        </p:nvSpPr>
        <p:spPr/>
        <p:txBody>
          <a:bodyPr/>
          <a:lstStyle/>
          <a:p>
            <a:pPr algn="ctr"/>
            <a:r>
              <a:rPr lang="ar-IQ" dirty="0" smtClean="0"/>
              <a:t>الحسابات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rtl="1"/>
            <a:r>
              <a:rPr lang="ar-IQ" b="1" dirty="0" smtClean="0"/>
              <a:t>العوامل الفسلجية</a:t>
            </a:r>
            <a:endParaRPr lang="en-US" dirty="0" smtClean="0"/>
          </a:p>
          <a:p>
            <a:pPr lvl="0" rtl="1"/>
            <a:r>
              <a:rPr lang="ar-IQ" dirty="0" smtClean="0"/>
              <a:t>العمر،  الجنس، النشاط، التغذية، الحمل والرضاعة.</a:t>
            </a:r>
            <a:endParaRPr lang="en-US" dirty="0" smtClean="0"/>
          </a:p>
          <a:p>
            <a:pPr lvl="0" rtl="1"/>
            <a:r>
              <a:rPr lang="ar-IQ" dirty="0" smtClean="0"/>
              <a:t>الارتفاع في المناطق العالية جداً يزداد عدد </a:t>
            </a:r>
            <a:r>
              <a:rPr lang="en-US" dirty="0" smtClean="0"/>
              <a:t>R.B.C</a:t>
            </a:r>
            <a:r>
              <a:rPr lang="ar-IQ" dirty="0" smtClean="0"/>
              <a:t> بسبب قلة الاوكسجين</a:t>
            </a:r>
            <a:endParaRPr lang="en-US" dirty="0" smtClean="0"/>
          </a:p>
          <a:p>
            <a:pPr lvl="0" rtl="1"/>
            <a:r>
              <a:rPr lang="ar-IQ" dirty="0" smtClean="0"/>
              <a:t>الانفعالات النفسية</a:t>
            </a:r>
            <a:endParaRPr lang="en-US" dirty="0" smtClean="0"/>
          </a:p>
          <a:p>
            <a:pPr rtl="1"/>
            <a:r>
              <a:rPr lang="ar-IQ" dirty="0" smtClean="0"/>
              <a:t> </a:t>
            </a:r>
            <a:endParaRPr lang="en-US" dirty="0" smtClean="0"/>
          </a:p>
          <a:p>
            <a:pPr rtl="1"/>
            <a:r>
              <a:rPr lang="ar-IQ" b="1" dirty="0" smtClean="0"/>
              <a:t>العوامل المرضية</a:t>
            </a:r>
            <a:endParaRPr lang="en-US" dirty="0" smtClean="0"/>
          </a:p>
          <a:p>
            <a:pPr rtl="1"/>
            <a:r>
              <a:rPr lang="ar-IQ" dirty="0" smtClean="0"/>
              <a:t>1. حالات فقر الدم </a:t>
            </a:r>
            <a:r>
              <a:rPr lang="en-US" dirty="0" smtClean="0"/>
              <a:t>(</a:t>
            </a:r>
            <a:r>
              <a:rPr lang="en-US" dirty="0" err="1" smtClean="0"/>
              <a:t>Anaemia</a:t>
            </a:r>
            <a:r>
              <a:rPr lang="en-US" dirty="0" smtClean="0"/>
              <a:t>)</a:t>
            </a:r>
          </a:p>
          <a:p>
            <a:pPr rtl="1"/>
            <a:r>
              <a:rPr lang="ar-IQ" dirty="0" smtClean="0"/>
              <a:t>2. حالات النزف الدموي </a:t>
            </a:r>
            <a:r>
              <a:rPr lang="en-US" dirty="0" err="1" smtClean="0"/>
              <a:t>Hemorrage</a:t>
            </a:r>
            <a:endParaRPr lang="en-US" dirty="0" smtClean="0"/>
          </a:p>
          <a:p>
            <a:pPr rtl="1"/>
            <a:r>
              <a:rPr lang="ar-IQ" dirty="0" smtClean="0"/>
              <a:t>3. سرطان الدم </a:t>
            </a:r>
            <a:r>
              <a:rPr lang="en-US" dirty="0" smtClean="0"/>
              <a:t>Leukemia</a:t>
            </a:r>
            <a:r>
              <a:rPr lang="ar-IQ" dirty="0" smtClean="0"/>
              <a:t> </a:t>
            </a:r>
            <a:endParaRPr lang="en-US" dirty="0" smtClean="0"/>
          </a:p>
          <a:p>
            <a:pPr rtl="1"/>
            <a:r>
              <a:rPr lang="ar-IQ" dirty="0" smtClean="0"/>
              <a:t>4. تحلل </a:t>
            </a:r>
            <a:r>
              <a:rPr lang="en-US" dirty="0" smtClean="0"/>
              <a:t>R.B.C</a:t>
            </a:r>
            <a:r>
              <a:rPr lang="ar-IQ" dirty="0" smtClean="0"/>
              <a:t> الناتج عن نقل الدم</a:t>
            </a:r>
            <a:endParaRPr lang="en-US" dirty="0" smtClean="0"/>
          </a:p>
          <a:p>
            <a:pPr rtl="1"/>
            <a:r>
              <a:rPr lang="ar-IQ" dirty="0" smtClean="0"/>
              <a:t>5. اضطراب هرمون </a:t>
            </a:r>
            <a:r>
              <a:rPr lang="en-US" dirty="0" smtClean="0"/>
              <a:t>Erythropoietin</a:t>
            </a:r>
          </a:p>
          <a:p>
            <a:pPr rtl="1"/>
            <a:r>
              <a:rPr lang="ar-IQ" dirty="0" smtClean="0"/>
              <a:t>6. احمرار الدم </a:t>
            </a:r>
            <a:r>
              <a:rPr lang="en-US" dirty="0" err="1" smtClean="0"/>
              <a:t>Polycythemia</a:t>
            </a:r>
            <a:r>
              <a:rPr lang="en-US" dirty="0" smtClean="0"/>
              <a:t> </a:t>
            </a:r>
          </a:p>
          <a:p>
            <a:pPr rtl="1"/>
            <a:r>
              <a:rPr lang="ar-IQ" dirty="0" smtClean="0"/>
              <a:t>7. الفشل القلبي </a:t>
            </a:r>
            <a:r>
              <a:rPr lang="en-US" dirty="0" smtClean="0"/>
              <a:t>Cardiac failure</a:t>
            </a:r>
          </a:p>
          <a:p>
            <a:pPr rtl="1"/>
            <a:r>
              <a:rPr lang="ar-IQ" dirty="0" smtClean="0"/>
              <a:t>8. الجفاف </a:t>
            </a:r>
            <a:r>
              <a:rPr lang="en-US" dirty="0" smtClean="0"/>
              <a:t>Dehydration</a:t>
            </a:r>
          </a:p>
          <a:p>
            <a:pPr rtl="1"/>
            <a:r>
              <a:rPr lang="ar-IQ" dirty="0" smtClean="0"/>
              <a:t>9. التدخين </a:t>
            </a:r>
            <a:r>
              <a:rPr lang="en-US" dirty="0" smtClean="0"/>
              <a:t>Smoking</a:t>
            </a:r>
          </a:p>
          <a:p>
            <a:pPr algn="r" rtl="1"/>
            <a:endParaRPr lang="en-US" dirty="0"/>
          </a:p>
        </p:txBody>
      </p:sp>
      <p:sp>
        <p:nvSpPr>
          <p:cNvPr id="3" name="Title 2"/>
          <p:cNvSpPr>
            <a:spLocks noGrp="1"/>
          </p:cNvSpPr>
          <p:nvPr>
            <p:ph type="title"/>
          </p:nvPr>
        </p:nvSpPr>
        <p:spPr/>
        <p:txBody>
          <a:bodyPr>
            <a:normAutofit fontScale="90000"/>
          </a:bodyPr>
          <a:lstStyle/>
          <a:p>
            <a:pPr algn="r" rtl="1"/>
            <a:r>
              <a:rPr lang="ar-IQ" dirty="0" smtClean="0"/>
              <a:t>العوامل المؤثرة على عدد </a:t>
            </a:r>
            <a:r>
              <a:rPr lang="en-US" dirty="0" smtClean="0"/>
              <a:t>R.B.C</a:t>
            </a:r>
            <a:br>
              <a:rPr lang="en-US" dirty="0" smtClean="0"/>
            </a:b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ar-IQ" dirty="0" smtClean="0"/>
              <a:t>صورة لسلايد عد كريات الدم الحمراء</a:t>
            </a:r>
            <a:endParaRPr lang="en-US" dirty="0"/>
          </a:p>
        </p:txBody>
      </p:sp>
      <p:pic>
        <p:nvPicPr>
          <p:cNvPr id="2050" name="Picture 2" descr="C:\Users\en.karrar\Desktop\images4.jpg"/>
          <p:cNvPicPr>
            <a:picLocks noGrp="1" noChangeAspect="1" noChangeArrowheads="1"/>
          </p:cNvPicPr>
          <p:nvPr>
            <p:ph idx="1"/>
          </p:nvPr>
        </p:nvPicPr>
        <p:blipFill>
          <a:blip r:embed="rId2" cstate="print"/>
          <a:srcRect/>
          <a:stretch>
            <a:fillRect/>
          </a:stretch>
        </p:blipFill>
        <p:spPr bwMode="auto">
          <a:xfrm>
            <a:off x="1905000" y="1676400"/>
            <a:ext cx="4648200" cy="1676400"/>
          </a:xfrm>
          <a:prstGeom prst="rect">
            <a:avLst/>
          </a:prstGeom>
          <a:noFill/>
        </p:spPr>
      </p:pic>
      <p:pic>
        <p:nvPicPr>
          <p:cNvPr id="2051" name="Picture 3" descr="C:\Users\en.karrar\Desktop\images3.jpg"/>
          <p:cNvPicPr>
            <a:picLocks noChangeAspect="1" noChangeArrowheads="1"/>
          </p:cNvPicPr>
          <p:nvPr/>
        </p:nvPicPr>
        <p:blipFill>
          <a:blip r:embed="rId3" cstate="print"/>
          <a:srcRect/>
          <a:stretch>
            <a:fillRect/>
          </a:stretch>
        </p:blipFill>
        <p:spPr bwMode="auto">
          <a:xfrm>
            <a:off x="1447800" y="3352800"/>
            <a:ext cx="5486400" cy="32766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a:r>
              <a:rPr lang="ar-IQ" dirty="0" smtClean="0"/>
              <a:t>.</a:t>
            </a:r>
          </a:p>
          <a:p>
            <a:pPr algn="r">
              <a:lnSpc>
                <a:spcPct val="80000"/>
              </a:lnSpc>
            </a:pPr>
            <a:r>
              <a:rPr lang="ar-SA" sz="2800" dirty="0" smtClean="0"/>
              <a:t>خلايا الدم البيضاء عديمة اللون لعدم احتوائها على بروتين الهيموقلوبين وهي كروية الشكل تحتوي على نواة حجمها كبير يمكنها التخلل من جدار الشعيرات الدموية إلى الأنسجة المحيطة </a:t>
            </a:r>
          </a:p>
          <a:p>
            <a:pPr algn="r">
              <a:lnSpc>
                <a:spcPct val="80000"/>
              </a:lnSpc>
            </a:pPr>
            <a:r>
              <a:rPr lang="ar-SA" sz="2800" dirty="0" smtClean="0"/>
              <a:t>واهم وظائفها حماية الجسم من الجراثيم والأجسام الغريبة حيث تقوم بإلتهامها </a:t>
            </a:r>
            <a:r>
              <a:rPr lang="ar-SA" sz="2000" dirty="0" smtClean="0"/>
              <a:t>(</a:t>
            </a:r>
            <a:r>
              <a:rPr lang="en-GB" sz="2000" dirty="0" err="1" smtClean="0"/>
              <a:t>Phagocytosis</a:t>
            </a:r>
            <a:r>
              <a:rPr lang="ar-SA" sz="2000" dirty="0" smtClean="0"/>
              <a:t>)</a:t>
            </a:r>
            <a:r>
              <a:rPr lang="ar-SA" sz="2800" dirty="0" smtClean="0"/>
              <a:t> </a:t>
            </a:r>
          </a:p>
          <a:p>
            <a:pPr algn="r">
              <a:lnSpc>
                <a:spcPct val="80000"/>
              </a:lnSpc>
            </a:pPr>
            <a:r>
              <a:rPr lang="ar-SA" sz="2800" dirty="0" smtClean="0"/>
              <a:t>عدد خلايا الدم البيضاء 6-10 الآف خلية مم3 للدم ، يتم تكوينها في نخاع العظام الأحمر وفي الغدد الليمفاوية </a:t>
            </a:r>
          </a:p>
          <a:p>
            <a:pPr algn="r">
              <a:lnSpc>
                <a:spcPct val="80000"/>
              </a:lnSpc>
            </a:pPr>
            <a:r>
              <a:rPr lang="ar-SA" sz="2800" dirty="0" smtClean="0"/>
              <a:t>وتقسم الى مجموعتين حسب وجود الحبيبات في السيتوبلازم :</a:t>
            </a:r>
          </a:p>
          <a:p>
            <a:pPr algn="r" rtl="1"/>
            <a:endParaRPr lang="en-US" dirty="0"/>
          </a:p>
        </p:txBody>
      </p:sp>
      <p:sp>
        <p:nvSpPr>
          <p:cNvPr id="3" name="Title 2"/>
          <p:cNvSpPr>
            <a:spLocks noGrp="1"/>
          </p:cNvSpPr>
          <p:nvPr>
            <p:ph type="title"/>
          </p:nvPr>
        </p:nvSpPr>
        <p:spPr/>
        <p:txBody>
          <a:bodyPr>
            <a:normAutofit fontScale="90000"/>
          </a:bodyPr>
          <a:lstStyle/>
          <a:p>
            <a:pPr algn="r" rtl="1"/>
            <a:r>
              <a:rPr lang="ar-SA" sz="4400" dirty="0" smtClean="0">
                <a:effectLst>
                  <a:outerShdw blurRad="38100" dist="38100" dir="2700000" algn="tl">
                    <a:srgbClr val="C0C0C0"/>
                  </a:outerShdw>
                </a:effectLst>
              </a:rPr>
              <a:t>خلايا الدم البيضاء</a:t>
            </a:r>
            <a:r>
              <a:rPr lang="en-US" sz="4400" dirty="0" smtClean="0">
                <a:effectLst>
                  <a:outerShdw blurRad="38100" dist="38100" dir="2700000" algn="tl">
                    <a:srgbClr val="C0C0C0"/>
                  </a:outerShdw>
                </a:effectLst>
              </a:rPr>
              <a:t>: White blood cell (WBC) or Leucocytes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lnSpc>
                <a:spcPct val="80000"/>
              </a:lnSpc>
            </a:pPr>
            <a:r>
              <a:rPr lang="ar-SA" sz="2800" b="1" dirty="0" smtClean="0"/>
              <a:t>أولا : خلايا الدم البيضاء غير المحببة </a:t>
            </a:r>
            <a:r>
              <a:rPr lang="ar-SA" sz="2000" b="1" dirty="0" smtClean="0"/>
              <a:t>(</a:t>
            </a:r>
            <a:r>
              <a:rPr lang="en-US" sz="2000" b="1" dirty="0" err="1" smtClean="0"/>
              <a:t>Agranuloctes</a:t>
            </a:r>
            <a:r>
              <a:rPr lang="ar-SA" sz="2000" b="1" dirty="0" smtClean="0"/>
              <a:t>)</a:t>
            </a:r>
            <a:r>
              <a:rPr lang="en-US" sz="2000" b="1" dirty="0" smtClean="0"/>
              <a:t>:</a:t>
            </a:r>
          </a:p>
          <a:p>
            <a:pPr marL="0" indent="0">
              <a:lnSpc>
                <a:spcPct val="80000"/>
              </a:lnSpc>
              <a:buNone/>
            </a:pPr>
            <a:r>
              <a:rPr lang="ar-SA" sz="2000" dirty="0" smtClean="0"/>
              <a:t> </a:t>
            </a:r>
            <a:r>
              <a:rPr lang="ar-SA" sz="2800" dirty="0" smtClean="0"/>
              <a:t>يستمر نشاطها في الدم 10 ساعات وفي الأنسجة لعدة اشهر او سنوات .</a:t>
            </a:r>
            <a:endParaRPr lang="en-US" sz="2800" dirty="0" smtClean="0"/>
          </a:p>
          <a:p>
            <a:pPr marL="0" indent="0">
              <a:lnSpc>
                <a:spcPct val="80000"/>
              </a:lnSpc>
              <a:buNone/>
            </a:pPr>
            <a:endParaRPr lang="ar-SA" sz="2000" dirty="0" smtClean="0"/>
          </a:p>
          <a:p>
            <a:pPr algn="r" rtl="1">
              <a:lnSpc>
                <a:spcPct val="80000"/>
              </a:lnSpc>
            </a:pPr>
            <a:r>
              <a:rPr lang="ar-SA" sz="2000" dirty="0" smtClean="0"/>
              <a:t> </a:t>
            </a:r>
            <a:r>
              <a:rPr lang="ar-SA" sz="2800" b="1" dirty="0" smtClean="0"/>
              <a:t>ثانيا</a:t>
            </a:r>
            <a:r>
              <a:rPr lang="ar-SA" sz="2000" b="1" dirty="0" smtClean="0"/>
              <a:t> </a:t>
            </a:r>
            <a:r>
              <a:rPr lang="ar-SA" sz="2800" b="1" dirty="0" smtClean="0"/>
              <a:t>خلايا الدم البيضاء المحببة</a:t>
            </a:r>
            <a:r>
              <a:rPr lang="ar-IQ" sz="2800" b="1" dirty="0" smtClean="0"/>
              <a:t> </a:t>
            </a:r>
            <a:r>
              <a:rPr lang="ar-SA" sz="2800" b="1" dirty="0" smtClean="0"/>
              <a:t> </a:t>
            </a:r>
            <a:r>
              <a:rPr lang="ar-SA" sz="2800" dirty="0" smtClean="0"/>
              <a:t>(</a:t>
            </a:r>
            <a:r>
              <a:rPr lang="en-US" sz="2000" dirty="0" smtClean="0"/>
              <a:t>Granulocytes</a:t>
            </a:r>
            <a:r>
              <a:rPr lang="ar-SA" sz="2000" dirty="0" smtClean="0"/>
              <a:t>)</a:t>
            </a:r>
            <a:r>
              <a:rPr lang="ar-SA" sz="2800" dirty="0" smtClean="0"/>
              <a:t> </a:t>
            </a:r>
            <a:r>
              <a:rPr lang="en-US" sz="2800" dirty="0" smtClean="0"/>
              <a:t>:</a:t>
            </a:r>
          </a:p>
          <a:p>
            <a:pPr marL="0" indent="0">
              <a:lnSpc>
                <a:spcPct val="80000"/>
              </a:lnSpc>
              <a:buNone/>
            </a:pPr>
            <a:r>
              <a:rPr lang="ar-SA" sz="2800" dirty="0" smtClean="0"/>
              <a:t>يتراوح نشاط الخلايا المحببة في الدم 4-8 ساعات وفي الأنسجة 4-5 ايام</a:t>
            </a:r>
            <a:endParaRPr lang="ar-IQ" sz="2800" dirty="0" smtClean="0"/>
          </a:p>
          <a:p>
            <a:pPr marL="0" indent="0">
              <a:lnSpc>
                <a:spcPct val="80000"/>
              </a:lnSpc>
              <a:buNone/>
            </a:pPr>
            <a:endParaRPr lang="en-US" dirty="0"/>
          </a:p>
        </p:txBody>
      </p:sp>
      <p:sp>
        <p:nvSpPr>
          <p:cNvPr id="3" name="Title 2"/>
          <p:cNvSpPr>
            <a:spLocks noGrp="1"/>
          </p:cNvSpPr>
          <p:nvPr>
            <p:ph type="title"/>
          </p:nvPr>
        </p:nvSpPr>
        <p:spPr/>
        <p:txBody>
          <a:bodyPr/>
          <a:lstStyle/>
          <a:p>
            <a:pPr algn="ctr"/>
            <a:r>
              <a:rPr lang="ar-IQ" dirty="0" smtClean="0"/>
              <a:t>خلايا الدم البيضاء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0" indent="0" algn="r" rtl="1">
              <a:buNone/>
              <a:defRPr/>
            </a:pPr>
            <a:r>
              <a:rPr lang="ar-SA" sz="2800" b="1" dirty="0" smtClean="0">
                <a:effectLst>
                  <a:outerShdw blurRad="38100" dist="38100" dir="2700000" algn="tl">
                    <a:srgbClr val="C0C0C0"/>
                  </a:outerShdw>
                </a:effectLst>
                <a:cs typeface="Simplified Arabic" pitchFamily="2" charset="-78"/>
              </a:rPr>
              <a:t>اولا : الخلايا  الدم البيضاء غير المحببة</a:t>
            </a:r>
            <a:r>
              <a:rPr lang="ar-SA" sz="2800" dirty="0" smtClean="0">
                <a:cs typeface="Simplified Arabic" pitchFamily="2" charset="-78"/>
              </a:rPr>
              <a:t> </a:t>
            </a:r>
            <a:r>
              <a:rPr lang="en-US" sz="2800" dirty="0" smtClean="0">
                <a:cs typeface="Simplified Arabic" pitchFamily="2" charset="-78"/>
              </a:rPr>
              <a:t> </a:t>
            </a:r>
            <a:r>
              <a:rPr lang="ar-SA" sz="2800" b="1" dirty="0" smtClean="0">
                <a:effectLst>
                  <a:outerShdw blurRad="38100" dist="38100" dir="2700000" algn="tl">
                    <a:srgbClr val="C0C0C0"/>
                  </a:outerShdw>
                </a:effectLst>
                <a:cs typeface="Simplified Arabic" pitchFamily="2" charset="-78"/>
              </a:rPr>
              <a:t>(</a:t>
            </a:r>
            <a:r>
              <a:rPr lang="en-US" sz="2800" b="1" dirty="0" err="1" smtClean="0">
                <a:effectLst>
                  <a:outerShdw blurRad="38100" dist="38100" dir="2700000" algn="tl">
                    <a:srgbClr val="C0C0C0"/>
                  </a:outerShdw>
                </a:effectLst>
                <a:cs typeface="Simplified Arabic" pitchFamily="2" charset="-78"/>
              </a:rPr>
              <a:t>Agranuloctes</a:t>
            </a:r>
            <a:r>
              <a:rPr lang="ar-SA" sz="2800" b="1" dirty="0" smtClean="0">
                <a:effectLst>
                  <a:outerShdw blurRad="38100" dist="38100" dir="2700000" algn="tl">
                    <a:srgbClr val="C0C0C0"/>
                  </a:outerShdw>
                </a:effectLst>
                <a:cs typeface="Simplified Arabic" pitchFamily="2" charset="-78"/>
              </a:rPr>
              <a:t>)</a:t>
            </a:r>
            <a:r>
              <a:rPr lang="ar-SA" sz="2800" dirty="0" smtClean="0">
                <a:cs typeface="Simplified Arabic" pitchFamily="2" charset="-78"/>
              </a:rPr>
              <a:t> تشمل نوعين</a:t>
            </a:r>
          </a:p>
          <a:p>
            <a:pPr algn="r" rtl="1">
              <a:defRPr/>
            </a:pPr>
            <a:r>
              <a:rPr lang="ar-SA" sz="2800" b="1" dirty="0" smtClean="0">
                <a:effectLst>
                  <a:outerShdw blurRad="38100" dist="38100" dir="2700000" algn="tl">
                    <a:srgbClr val="C0C0C0"/>
                  </a:outerShdw>
                </a:effectLst>
                <a:cs typeface="Simplified Arabic" pitchFamily="2" charset="-78"/>
              </a:rPr>
              <a:t>أ- الخلايا الليمفية (</a:t>
            </a:r>
            <a:r>
              <a:rPr lang="en-US" sz="2800" b="1" dirty="0" err="1" smtClean="0">
                <a:effectLst>
                  <a:outerShdw blurRad="38100" dist="38100" dir="2700000" algn="tl">
                    <a:srgbClr val="C0C0C0"/>
                  </a:outerShdw>
                </a:effectLst>
                <a:cs typeface="Simplified Arabic" pitchFamily="2" charset="-78"/>
              </a:rPr>
              <a:t>Lymphoctes</a:t>
            </a:r>
            <a:r>
              <a:rPr lang="ar-SA" sz="2800" b="1" dirty="0" smtClean="0">
                <a:effectLst>
                  <a:outerShdw blurRad="38100" dist="38100" dir="2700000" algn="tl">
                    <a:srgbClr val="C0C0C0"/>
                  </a:outerShdw>
                </a:effectLst>
                <a:cs typeface="Simplified Arabic" pitchFamily="2" charset="-78"/>
              </a:rPr>
              <a:t>)</a:t>
            </a:r>
            <a:r>
              <a:rPr lang="ar-SA" sz="2800" dirty="0" smtClean="0">
                <a:cs typeface="Simplified Arabic" pitchFamily="2" charset="-78"/>
              </a:rPr>
              <a:t> </a:t>
            </a:r>
          </a:p>
          <a:p>
            <a:pPr>
              <a:buFont typeface="Wingdings" pitchFamily="2" charset="2"/>
              <a:buChar char="§"/>
              <a:defRPr/>
            </a:pPr>
            <a:r>
              <a:rPr lang="ar-SA" sz="2800" dirty="0" smtClean="0">
                <a:cs typeface="Simplified Arabic" pitchFamily="2" charset="-78"/>
              </a:rPr>
              <a:t>تشكل 30% من مجموع الخلايا البيضاء وحجمها 6-9 ميكرون.</a:t>
            </a:r>
            <a:r>
              <a:rPr lang="en-US" sz="2800" dirty="0" smtClean="0">
                <a:cs typeface="Simplified Arabic" pitchFamily="2" charset="-78"/>
              </a:rPr>
              <a:t> </a:t>
            </a:r>
          </a:p>
          <a:p>
            <a:pPr>
              <a:buFont typeface="Wingdings" pitchFamily="2" charset="2"/>
              <a:buChar char="§"/>
              <a:defRPr/>
            </a:pPr>
            <a:r>
              <a:rPr lang="ar-SA" sz="2800" dirty="0" smtClean="0">
                <a:cs typeface="Simplified Arabic" pitchFamily="2" charset="-78"/>
              </a:rPr>
              <a:t>نواتها كبيرة الحجم تملئ السيتوبلازم ، يتم انتاجها في الغدد الليمفاوية والطحال او الغدة التيموسية ، وظيفتها انتاج الأجسام المضادةوتنظيم الجهاز المناعي وتعيش لأيام او سنوات. </a:t>
            </a:r>
            <a:endParaRPr lang="en-US" sz="2800" dirty="0" smtClean="0">
              <a:cs typeface="Simplified Arabic" pitchFamily="2" charset="-78"/>
            </a:endParaRPr>
          </a:p>
          <a:p>
            <a:pPr marL="0" indent="0" algn="r" rtl="1">
              <a:buNone/>
              <a:defRPr/>
            </a:pPr>
            <a:r>
              <a:rPr lang="ar-SA" sz="2800" b="1" dirty="0" smtClean="0">
                <a:effectLst>
                  <a:outerShdw blurRad="38100" dist="38100" dir="2700000" algn="tl">
                    <a:srgbClr val="C0C0C0"/>
                  </a:outerShdw>
                </a:effectLst>
                <a:cs typeface="Simplified Arabic" pitchFamily="2" charset="-78"/>
              </a:rPr>
              <a:t>خلايا وحيدة النواة (</a:t>
            </a:r>
            <a:r>
              <a:rPr lang="en-US" sz="2800" b="1" dirty="0" err="1" smtClean="0">
                <a:effectLst>
                  <a:outerShdw blurRad="38100" dist="38100" dir="2700000" algn="tl">
                    <a:srgbClr val="C0C0C0"/>
                  </a:outerShdw>
                </a:effectLst>
                <a:cs typeface="Simplified Arabic" pitchFamily="2" charset="-78"/>
              </a:rPr>
              <a:t>Monocytes</a:t>
            </a:r>
            <a:r>
              <a:rPr lang="ar-SA" sz="2800" b="1" dirty="0" smtClean="0">
                <a:effectLst>
                  <a:outerShdw blurRad="38100" dist="38100" dir="2700000" algn="tl">
                    <a:srgbClr val="C0C0C0"/>
                  </a:outerShdw>
                </a:effectLst>
                <a:cs typeface="Simplified Arabic" pitchFamily="2" charset="-78"/>
              </a:rPr>
              <a:t>):</a:t>
            </a:r>
          </a:p>
          <a:p>
            <a:pPr marL="0" indent="0">
              <a:buNone/>
              <a:defRPr/>
            </a:pPr>
            <a:r>
              <a:rPr lang="ar-SA" sz="2800" dirty="0" smtClean="0">
                <a:cs typeface="Simplified Arabic" pitchFamily="2" charset="-78"/>
              </a:rPr>
              <a:t>تكون حوالي 5% من مجموع خلايا الدم البيضاء ونواتها كلوية الشكل ويوجد بها كمية سيتوبلازم اكثر من خلايا الدم الليمفية ، وهي اكبر خلايا الدم البيضاء 12-17 ميكرون ، وتتكون في نخاع العظام والغدد الليمفية والأنسجة الضامة وغالبا ما تهاجر من الدم الى الفراغات بين نسيجية ، ولها قدرة عاليه على إلتهام البكتيريا وبقايا الخلايا والخلايا السرطانية وتبقى حية لعدة اشهر.</a:t>
            </a:r>
            <a:endParaRPr lang="en-US" sz="2800" dirty="0" smtClean="0">
              <a:cs typeface="Simplified Arabic" pitchFamily="2" charset="-78"/>
            </a:endParaRPr>
          </a:p>
          <a:p>
            <a:pPr>
              <a:buFont typeface="Wingdings" pitchFamily="2" charset="2"/>
              <a:buChar char="§"/>
              <a:defRPr/>
            </a:pPr>
            <a:endParaRPr lang="ar-SA" sz="2800" dirty="0" smtClean="0">
              <a:cs typeface="Simplified Arabic" pitchFamily="2" charset="-78"/>
            </a:endParaRPr>
          </a:p>
          <a:p>
            <a:pPr algn="r" rtl="1"/>
            <a:endParaRPr lang="en-US" dirty="0"/>
          </a:p>
        </p:txBody>
      </p:sp>
      <p:sp>
        <p:nvSpPr>
          <p:cNvPr id="3" name="Title 2"/>
          <p:cNvSpPr>
            <a:spLocks noGrp="1"/>
          </p:cNvSpPr>
          <p:nvPr>
            <p:ph type="title"/>
          </p:nvPr>
        </p:nvSpPr>
        <p:spPr/>
        <p:txBody>
          <a:bodyPr>
            <a:normAutofit fontScale="90000"/>
          </a:bodyPr>
          <a:lstStyle/>
          <a:p>
            <a:pPr algn="ctr"/>
            <a:r>
              <a:rPr lang="ar-SA" sz="4400" dirty="0" smtClean="0"/>
              <a:t>انواع خلايا الدم البيضاء </a:t>
            </a:r>
            <a:r>
              <a:rPr lang="en-US" sz="4400" dirty="0" smtClean="0"/>
              <a:t/>
            </a:r>
            <a:br>
              <a:rPr lang="en-US" sz="4400" dirty="0" smtClean="0"/>
            </a:b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r" rtl="1">
              <a:lnSpc>
                <a:spcPct val="80000"/>
              </a:lnSpc>
              <a:defRPr/>
            </a:pPr>
            <a:r>
              <a:rPr lang="ar-SA" sz="2800" b="1" u="sng" dirty="0" smtClean="0">
                <a:effectLst>
                  <a:outerShdw blurRad="38100" dist="38100" dir="2700000" algn="tl">
                    <a:srgbClr val="C0C0C0"/>
                  </a:outerShdw>
                </a:effectLst>
              </a:rPr>
              <a:t>ثانيا: خلايا الدم البيضاء المحببة</a:t>
            </a:r>
            <a:r>
              <a:rPr lang="ar-SA" sz="2800" dirty="0" smtClean="0"/>
              <a:t> : </a:t>
            </a:r>
          </a:p>
          <a:p>
            <a:pPr marL="0" indent="0">
              <a:lnSpc>
                <a:spcPct val="80000"/>
              </a:lnSpc>
              <a:buNone/>
              <a:defRPr/>
            </a:pPr>
            <a:r>
              <a:rPr lang="en-US" sz="2800" dirty="0" smtClean="0"/>
              <a:t>    </a:t>
            </a:r>
            <a:r>
              <a:rPr lang="ar-SA" sz="2800" dirty="0" smtClean="0"/>
              <a:t>فهي تتميز بوجود الحبيبات في السيتوبلازم ونواتها مقسمه الى عدد من الفصوص (2-5 فصوص) لذا يطلق عليها بخلايا الدم البيضاء متعددة الأشكال وحسب الحبيبات التي في سيتوبلازمها تقسم الى ثلاث انواع من الخلايا  الدم البيضاء المحببة</a:t>
            </a:r>
            <a:endParaRPr lang="en-US" sz="2800" dirty="0" smtClean="0"/>
          </a:p>
          <a:p>
            <a:pPr marL="0" indent="0">
              <a:lnSpc>
                <a:spcPct val="80000"/>
              </a:lnSpc>
              <a:buNone/>
              <a:defRPr/>
            </a:pPr>
            <a:endParaRPr lang="ar-SA" sz="2800" dirty="0" smtClean="0"/>
          </a:p>
          <a:p>
            <a:pPr marL="0" indent="0" algn="r" rtl="1">
              <a:lnSpc>
                <a:spcPct val="80000"/>
              </a:lnSpc>
              <a:buNone/>
              <a:defRPr/>
            </a:pPr>
            <a:r>
              <a:rPr lang="ar-SA" sz="2800" b="1" u="sng" dirty="0" smtClean="0">
                <a:effectLst>
                  <a:outerShdw blurRad="38100" dist="38100" dir="2700000" algn="tl">
                    <a:srgbClr val="C0C0C0"/>
                  </a:outerShdw>
                </a:effectLst>
              </a:rPr>
              <a:t>أ- خلايا الدم  البيضاء المحببة المتعادلة </a:t>
            </a:r>
            <a:r>
              <a:rPr lang="ar-SA" sz="2000" b="1" u="sng" dirty="0" smtClean="0">
                <a:effectLst>
                  <a:outerShdw blurRad="38100" dist="38100" dir="2700000" algn="tl">
                    <a:srgbClr val="C0C0C0"/>
                  </a:outerShdw>
                </a:effectLst>
              </a:rPr>
              <a:t>(</a:t>
            </a:r>
            <a:r>
              <a:rPr lang="en-US" sz="2000" b="1" u="sng" dirty="0" err="1" smtClean="0">
                <a:effectLst>
                  <a:outerShdw blurRad="38100" dist="38100" dir="2700000" algn="tl">
                    <a:srgbClr val="C0C0C0"/>
                  </a:outerShdw>
                </a:effectLst>
              </a:rPr>
              <a:t>Neutrophils</a:t>
            </a:r>
            <a:r>
              <a:rPr lang="ar-SA" sz="2000" b="1" u="sng" dirty="0" smtClean="0">
                <a:effectLst>
                  <a:outerShdw blurRad="38100" dist="38100" dir="2700000" algn="tl">
                    <a:srgbClr val="C0C0C0"/>
                  </a:outerShdw>
                </a:effectLst>
              </a:rPr>
              <a:t>)</a:t>
            </a:r>
            <a:r>
              <a:rPr lang="ar-SA" sz="2800" dirty="0" smtClean="0"/>
              <a:t> </a:t>
            </a:r>
          </a:p>
          <a:p>
            <a:pPr>
              <a:lnSpc>
                <a:spcPct val="80000"/>
              </a:lnSpc>
              <a:buFont typeface="Wingdings" pitchFamily="2" charset="2"/>
              <a:buNone/>
              <a:defRPr/>
            </a:pPr>
            <a:r>
              <a:rPr lang="ar-SA" sz="2800" dirty="0" smtClean="0"/>
              <a:t>اكثرها عددا تشكل 62% من مجموع خلايا الدم البيضاء تعيش من بضع ساعات الى 3 أيام . كروية الشكل قطرها 12-15 ميكرون ، نواتها مفصصة ،وسيتوبلازمها غني بالحبيبات ذات الصبغة المتعادلة </a:t>
            </a:r>
            <a:r>
              <a:rPr lang="ar-SA" sz="1800" dirty="0" smtClean="0"/>
              <a:t>(</a:t>
            </a:r>
            <a:r>
              <a:rPr lang="ar-SA" sz="2800" dirty="0" smtClean="0"/>
              <a:t>مكونة اللون البنفسجي وظيفتها الدفاع عن الجسم عن طريق البلعمة</a:t>
            </a:r>
            <a:r>
              <a:rPr lang="ar-SA" sz="1800" dirty="0" smtClean="0"/>
              <a:t>)</a:t>
            </a:r>
            <a:r>
              <a:rPr lang="ar-SA" sz="2800" dirty="0" smtClean="0"/>
              <a:t> للكائنات الحية الدقيقة  والأجسام الغريبة التي تصل الجسم ولها القدرة على انتاج انزيمات قوية (في حويصلاتها المحللة ) تحلل بروتين الأجسام التي تلتهمها.</a:t>
            </a:r>
          </a:p>
          <a:p>
            <a:pPr algn="r" rtl="1"/>
            <a:endParaRPr lang="en-US" dirty="0"/>
          </a:p>
        </p:txBody>
      </p:sp>
      <p:sp>
        <p:nvSpPr>
          <p:cNvPr id="3" name="Title 2"/>
          <p:cNvSpPr>
            <a:spLocks noGrp="1"/>
          </p:cNvSpPr>
          <p:nvPr>
            <p:ph type="title"/>
          </p:nvPr>
        </p:nvSpPr>
        <p:spPr/>
        <p:txBody>
          <a:bodyPr/>
          <a:lstStyle/>
          <a:p>
            <a:pPr algn="ctr"/>
            <a:r>
              <a:rPr lang="ar-IQ" dirty="0" smtClean="0"/>
              <a:t>انواع خلايا الدم البيضاء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0" indent="0" algn="r" rtl="1">
              <a:lnSpc>
                <a:spcPct val="90000"/>
              </a:lnSpc>
              <a:buNone/>
              <a:defRPr/>
            </a:pPr>
            <a:r>
              <a:rPr lang="ar-SA" sz="2800" b="1" dirty="0" smtClean="0">
                <a:effectLst>
                  <a:outerShdw blurRad="38100" dist="38100" dir="2700000" algn="tl">
                    <a:srgbClr val="C0C0C0"/>
                  </a:outerShdw>
                </a:effectLst>
              </a:rPr>
              <a:t>ب- خلايا الدم البيضاء المحببة القاعدية (</a:t>
            </a:r>
            <a:r>
              <a:rPr lang="en-US" sz="2800" b="1" dirty="0" err="1" smtClean="0">
                <a:effectLst>
                  <a:outerShdw blurRad="38100" dist="38100" dir="2700000" algn="tl">
                    <a:srgbClr val="C0C0C0"/>
                  </a:outerShdw>
                </a:effectLst>
              </a:rPr>
              <a:t>Basophils</a:t>
            </a:r>
            <a:r>
              <a:rPr lang="ar-SA" sz="2800" b="1" dirty="0" smtClean="0">
                <a:effectLst>
                  <a:outerShdw blurRad="38100" dist="38100" dir="2700000" algn="tl">
                    <a:srgbClr val="C0C0C0"/>
                  </a:outerShdw>
                </a:effectLst>
              </a:rPr>
              <a:t>) :</a:t>
            </a:r>
          </a:p>
          <a:p>
            <a:pPr>
              <a:lnSpc>
                <a:spcPct val="90000"/>
              </a:lnSpc>
              <a:buFont typeface="Wingdings" pitchFamily="2" charset="2"/>
              <a:buNone/>
              <a:defRPr/>
            </a:pPr>
            <a:r>
              <a:rPr lang="ar-SA" sz="2800" dirty="0" smtClean="0"/>
              <a:t>  تتميز بوجود حبيبات تصطبغ بالصبغات القاعدية ، </a:t>
            </a:r>
          </a:p>
          <a:p>
            <a:pPr>
              <a:lnSpc>
                <a:spcPct val="90000"/>
              </a:lnSpc>
              <a:buFont typeface="Wingdings" pitchFamily="2" charset="2"/>
              <a:buNone/>
              <a:defRPr/>
            </a:pPr>
            <a:r>
              <a:rPr lang="ar-SA" sz="2800" dirty="0" smtClean="0"/>
              <a:t>  شكلها كروي قطرها 11-14 ميكرون تتألف نواتها من فصين ،</a:t>
            </a:r>
          </a:p>
          <a:p>
            <a:pPr>
              <a:lnSpc>
                <a:spcPct val="90000"/>
              </a:lnSpc>
              <a:buFont typeface="Wingdings" pitchFamily="2" charset="2"/>
              <a:buNone/>
              <a:defRPr/>
            </a:pPr>
            <a:r>
              <a:rPr lang="ar-SA" sz="2800" dirty="0" smtClean="0"/>
              <a:t> اقل الخلايا عددا 0.5% تعيش لعدة ساعات الى 3 أيام تقوم بإفراز مادة الهيبارين المانعة للتجلط الدم ومادة الهستامين المهمة في حالة الإلتهابات.</a:t>
            </a:r>
            <a:endParaRPr lang="en-US" sz="2800" dirty="0" smtClean="0"/>
          </a:p>
          <a:p>
            <a:pPr>
              <a:lnSpc>
                <a:spcPct val="90000"/>
              </a:lnSpc>
              <a:buFont typeface="Wingdings" pitchFamily="2" charset="2"/>
              <a:buNone/>
              <a:defRPr/>
            </a:pPr>
            <a:r>
              <a:rPr lang="ar-SA" sz="2800" dirty="0" smtClean="0"/>
              <a:t> </a:t>
            </a:r>
          </a:p>
          <a:p>
            <a:pPr marL="0" indent="0" algn="r" rtl="1">
              <a:lnSpc>
                <a:spcPct val="90000"/>
              </a:lnSpc>
              <a:buNone/>
              <a:defRPr/>
            </a:pPr>
            <a:r>
              <a:rPr lang="ar-SA" sz="2800" b="1" dirty="0" smtClean="0">
                <a:effectLst>
                  <a:outerShdw blurRad="38100" dist="38100" dir="2700000" algn="tl">
                    <a:srgbClr val="C0C0C0"/>
                  </a:outerShdw>
                </a:effectLst>
              </a:rPr>
              <a:t>ج- خلايا الدم البيضاء المحببة الحمضية (</a:t>
            </a:r>
            <a:r>
              <a:rPr lang="en-US" sz="2800" b="1" dirty="0" err="1" smtClean="0">
                <a:effectLst>
                  <a:outerShdw blurRad="38100" dist="38100" dir="2700000" algn="tl">
                    <a:srgbClr val="C0C0C0"/>
                  </a:outerShdw>
                </a:effectLst>
              </a:rPr>
              <a:t>Acidophils</a:t>
            </a:r>
            <a:r>
              <a:rPr lang="ar-SA" sz="2800" b="1" dirty="0" smtClean="0">
                <a:effectLst>
                  <a:outerShdw blurRad="38100" dist="38100" dir="2700000" algn="tl">
                    <a:srgbClr val="C0C0C0"/>
                  </a:outerShdw>
                </a:effectLst>
              </a:rPr>
              <a:t>)</a:t>
            </a:r>
            <a:r>
              <a:rPr lang="ar-SA" sz="2800" dirty="0" smtClean="0"/>
              <a:t>      </a:t>
            </a:r>
            <a:endParaRPr lang="en-US" sz="2800" dirty="0" smtClean="0"/>
          </a:p>
          <a:p>
            <a:pPr>
              <a:lnSpc>
                <a:spcPct val="90000"/>
              </a:lnSpc>
              <a:buFont typeface="Wingdings" pitchFamily="2" charset="2"/>
              <a:buNone/>
              <a:defRPr/>
            </a:pPr>
            <a:r>
              <a:rPr lang="ar-SA" sz="2800" dirty="0" smtClean="0"/>
              <a:t>  احيانا تسمى بالخلايا الأيوسينية لان حبيباتها تصطبغ  بالأيوسين بالصبغات الحامضية فتأخذ اللون الاحمر . عددها 2.5% قطرها 10-12 ميكرون تتالف نواتها من فصين تعيش 10-12 يوما تقوم بالبلعمة للكائنات الحية الممرضة من اوليات والديدان الطفيلية ولها دورا في امراض الحساسية حيث يزيد عددها عند الحساسية . وتساعد في التخلص من الأنتيجينات  الأجسام الغريبة  المرتبطة مع الأجسام المضادة</a:t>
            </a:r>
            <a:endParaRPr lang="en-US" dirty="0"/>
          </a:p>
        </p:txBody>
      </p:sp>
      <p:sp>
        <p:nvSpPr>
          <p:cNvPr id="3" name="Title 2"/>
          <p:cNvSpPr>
            <a:spLocks noGrp="1"/>
          </p:cNvSpPr>
          <p:nvPr>
            <p:ph type="title"/>
          </p:nvPr>
        </p:nvSpPr>
        <p:spPr/>
        <p:txBody>
          <a:bodyPr/>
          <a:lstStyle/>
          <a:p>
            <a:pPr algn="ctr"/>
            <a:r>
              <a:rPr lang="ar-IQ" dirty="0" smtClean="0"/>
              <a:t>انواع خلايا الدم البيضاء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sz="4400" dirty="0" smtClean="0"/>
              <a:t>الـــــــــــدم :</a:t>
            </a:r>
            <a:r>
              <a:rPr lang="en-US" sz="4400" dirty="0" smtClean="0"/>
              <a:t>Blood</a:t>
            </a:r>
            <a:endParaRPr lang="en-US" dirty="0"/>
          </a:p>
        </p:txBody>
      </p:sp>
      <p:pic>
        <p:nvPicPr>
          <p:cNvPr id="4" name="Content Placeholder 1"/>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609600" y="1371600"/>
            <a:ext cx="7772400" cy="510540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r" rtl="1"/>
            <a:r>
              <a:rPr lang="ar-IQ" dirty="0" smtClean="0"/>
              <a:t>1-عٌينة دم </a:t>
            </a:r>
            <a:r>
              <a:rPr lang="en-US" dirty="0" smtClean="0"/>
              <a:t>Blood Sample</a:t>
            </a:r>
            <a:endParaRPr lang="ar-IQ" dirty="0" smtClean="0"/>
          </a:p>
          <a:p>
            <a:pPr algn="r" rtl="1"/>
            <a:r>
              <a:rPr lang="ar-IQ" dirty="0" smtClean="0"/>
              <a:t>شرائح زجاجيه نظيفه  </a:t>
            </a:r>
            <a:r>
              <a:rPr lang="en-US" dirty="0" smtClean="0"/>
              <a:t>Clean Slides</a:t>
            </a:r>
            <a:endParaRPr lang="ar-IQ" dirty="0" smtClean="0"/>
          </a:p>
          <a:p>
            <a:pPr algn="r" rtl="1"/>
            <a:r>
              <a:rPr lang="ar-IQ" dirty="0" smtClean="0"/>
              <a:t>3-صبغة جيمزا</a:t>
            </a:r>
            <a:r>
              <a:rPr lang="en-US" dirty="0" err="1" smtClean="0"/>
              <a:t>giemsa</a:t>
            </a:r>
            <a:r>
              <a:rPr lang="en-US" dirty="0" smtClean="0"/>
              <a:t> stain</a:t>
            </a:r>
            <a:endParaRPr lang="ar-IQ" dirty="0" smtClean="0"/>
          </a:p>
          <a:p>
            <a:pPr algn="r" rtl="1"/>
            <a:r>
              <a:rPr lang="ar-IQ" dirty="0" smtClean="0"/>
              <a:t>4-محلول منظم</a:t>
            </a:r>
            <a:r>
              <a:rPr lang="en-US" dirty="0" smtClean="0"/>
              <a:t>buffer</a:t>
            </a:r>
            <a:endParaRPr lang="ar-IQ" dirty="0" smtClean="0"/>
          </a:p>
          <a:p>
            <a:pPr algn="r" rtl="1"/>
            <a:r>
              <a:rPr lang="ar-IQ" dirty="0" smtClean="0"/>
              <a:t>5-ماء مقطر</a:t>
            </a:r>
            <a:r>
              <a:rPr lang="en-US" dirty="0" smtClean="0"/>
              <a:t>distilled water</a:t>
            </a:r>
            <a:endParaRPr lang="ar-IQ" dirty="0" smtClean="0"/>
          </a:p>
          <a:p>
            <a:pPr algn="r" rtl="1"/>
            <a:r>
              <a:rPr lang="ar-IQ" dirty="0" smtClean="0"/>
              <a:t>6-ماصه</a:t>
            </a:r>
            <a:r>
              <a:rPr lang="en-US" dirty="0" smtClean="0"/>
              <a:t>pipette</a:t>
            </a:r>
            <a:endParaRPr lang="ar-IQ" dirty="0" smtClean="0"/>
          </a:p>
          <a:p>
            <a:pPr algn="r" rtl="1"/>
            <a:r>
              <a:rPr lang="ar-IQ" dirty="0" smtClean="0"/>
              <a:t>7-مجهر </a:t>
            </a:r>
            <a:r>
              <a:rPr lang="en-US" dirty="0" smtClean="0"/>
              <a:t>microscope</a:t>
            </a:r>
            <a:endParaRPr lang="ar-IQ" dirty="0" smtClean="0"/>
          </a:p>
          <a:p>
            <a:pPr algn="r" rtl="1"/>
            <a:r>
              <a:rPr lang="ar-IQ" dirty="0" smtClean="0"/>
              <a:t>8-كحول ميثانول</a:t>
            </a:r>
          </a:p>
          <a:p>
            <a:pPr algn="r" rtl="1"/>
            <a:r>
              <a:rPr lang="ar-IQ" dirty="0" smtClean="0"/>
              <a:t>9-وعاء صبغ الشرائح</a:t>
            </a:r>
            <a:endParaRPr lang="en-US" dirty="0"/>
          </a:p>
        </p:txBody>
      </p:sp>
      <p:sp>
        <p:nvSpPr>
          <p:cNvPr id="3" name="Title 2"/>
          <p:cNvSpPr>
            <a:spLocks noGrp="1"/>
          </p:cNvSpPr>
          <p:nvPr>
            <p:ph type="title"/>
          </p:nvPr>
        </p:nvSpPr>
        <p:spPr/>
        <p:txBody>
          <a:bodyPr/>
          <a:lstStyle/>
          <a:p>
            <a:pPr algn="r" rtl="1"/>
            <a:r>
              <a:rPr lang="ar-IQ" dirty="0" smtClean="0"/>
              <a:t>أدوات المستخدمة في التجربة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lgn="r" rtl="1"/>
            <a:r>
              <a:rPr lang="ar-IQ" dirty="0" smtClean="0"/>
              <a:t>وتعد لذلك مسحات من الدم </a:t>
            </a:r>
            <a:r>
              <a:rPr lang="en-US" dirty="0" smtClean="0"/>
              <a:t>Blood film </a:t>
            </a:r>
            <a:r>
              <a:rPr lang="ar-IQ" dirty="0" smtClean="0"/>
              <a:t>على شرائح زجاجية نظيفة تصبغ بصبغة خاصة تظهر خلايا الدم البيضاء بوضوح, والصبغة هي صبغة </a:t>
            </a:r>
            <a:r>
              <a:rPr lang="ar-IQ" dirty="0" smtClean="0"/>
              <a:t>جيمزا</a:t>
            </a:r>
            <a:r>
              <a:rPr lang="en-US" dirty="0" smtClean="0"/>
              <a:t/>
            </a:r>
            <a:br>
              <a:rPr lang="en-US" dirty="0" smtClean="0"/>
            </a:br>
            <a:r>
              <a:rPr lang="ar-IQ" dirty="0" smtClean="0"/>
              <a:t>أ-طريقة عمل مسحة دموية</a:t>
            </a:r>
            <a:r>
              <a:rPr lang="en-US" dirty="0" smtClean="0"/>
              <a:t>Blood </a:t>
            </a:r>
            <a:r>
              <a:rPr lang="en-US" dirty="0" err="1" smtClean="0"/>
              <a:t>filmMaking</a:t>
            </a:r>
            <a:r>
              <a:rPr lang="en-US" dirty="0" smtClean="0"/>
              <a:t> </a:t>
            </a:r>
            <a:br>
              <a:rPr lang="en-US" dirty="0" smtClean="0"/>
            </a:br>
            <a:r>
              <a:rPr lang="en-US" dirty="0" smtClean="0"/>
              <a:t>1-</a:t>
            </a:r>
            <a:r>
              <a:rPr lang="ar-IQ" dirty="0" smtClean="0"/>
              <a:t>تحضر شريحة زجاجية نظيفة على ان تحمل من الحواف .</a:t>
            </a:r>
            <a:br>
              <a:rPr lang="ar-IQ" dirty="0" smtClean="0"/>
            </a:br>
            <a:r>
              <a:rPr lang="ar-IQ" dirty="0" smtClean="0"/>
              <a:t>2-توضع قطرة دم على طرف الشريحة وتنشر بواسطة شريحة اخرى بزاوية 30-40 للحصول على مسحة دموية خفيفة وغير متقطعة .</a:t>
            </a:r>
            <a:br>
              <a:rPr lang="ar-IQ" dirty="0" smtClean="0"/>
            </a:br>
            <a:r>
              <a:rPr lang="ar-IQ" dirty="0" smtClean="0"/>
              <a:t>3-تجفف المسحة الدموية بتحريك الشريحة بدرجة حرارة الغرفة .</a:t>
            </a:r>
            <a:endParaRPr lang="en-US" dirty="0" smtClean="0"/>
          </a:p>
          <a:p>
            <a:pPr algn="r" rtl="1"/>
            <a:r>
              <a:rPr lang="ar-IQ" dirty="0" smtClean="0"/>
              <a:t>ب-كيفية الصبغ </a:t>
            </a:r>
            <a:r>
              <a:rPr lang="en-US" dirty="0" smtClean="0"/>
              <a:t>Procedure for staining </a:t>
            </a:r>
            <a:br>
              <a:rPr lang="en-US" dirty="0" smtClean="0"/>
            </a:br>
            <a:r>
              <a:rPr lang="en-US" dirty="0" smtClean="0"/>
              <a:t>1-</a:t>
            </a:r>
            <a:r>
              <a:rPr lang="ar-IQ" dirty="0" smtClean="0"/>
              <a:t>توضع الشريحة المحضرة على حامل التصبيغ .</a:t>
            </a:r>
            <a:br>
              <a:rPr lang="ar-IQ" dirty="0" smtClean="0"/>
            </a:br>
            <a:r>
              <a:rPr lang="ar-IQ" dirty="0" smtClean="0"/>
              <a:t>2-توضع ثلاث قطرات من صبغة ليشمن وتترك لمدة 3 دقائق .</a:t>
            </a:r>
            <a:br>
              <a:rPr lang="ar-IQ" dirty="0" smtClean="0"/>
            </a:br>
            <a:r>
              <a:rPr lang="ar-IQ" dirty="0" smtClean="0"/>
              <a:t>3-توضع نفس عدد القطرات من الماء المقطر وتترك لمدة 10 دقائق .</a:t>
            </a:r>
            <a:br>
              <a:rPr lang="ar-IQ" dirty="0" smtClean="0"/>
            </a:br>
            <a:r>
              <a:rPr lang="ar-IQ" dirty="0" smtClean="0"/>
              <a:t>4-تغسل الشريحة بالماء الجاري وبلطف ، ثم تجفف بدرجة حرارة الغرفة .</a:t>
            </a:r>
            <a:br>
              <a:rPr lang="ar-IQ" dirty="0" smtClean="0"/>
            </a:br>
            <a:r>
              <a:rPr lang="ar-IQ" dirty="0" smtClean="0"/>
              <a:t>5-تفحص بواسطة عدسات المجهر المختلفة .</a:t>
            </a:r>
            <a:br>
              <a:rPr lang="ar-IQ" dirty="0" smtClean="0"/>
            </a:br>
            <a:r>
              <a:rPr lang="ar-IQ" dirty="0" smtClean="0"/>
              <a:t>6-عمل جدول لحساب النسب المؤية لخلايا الدم المختلفة وذلك بحساب 100 خلية .</a:t>
            </a:r>
            <a:br>
              <a:rPr lang="ar-IQ" dirty="0" smtClean="0"/>
            </a:br>
            <a:r>
              <a:rPr lang="ar-IQ" dirty="0" smtClean="0"/>
              <a:t/>
            </a:r>
            <a:br>
              <a:rPr lang="ar-IQ" dirty="0" smtClean="0"/>
            </a:br>
            <a:endParaRPr lang="ar-IQ" dirty="0" smtClean="0"/>
          </a:p>
          <a:p>
            <a:pPr algn="r" rtl="1"/>
            <a:endParaRPr lang="en-US" dirty="0"/>
          </a:p>
        </p:txBody>
      </p:sp>
      <p:sp>
        <p:nvSpPr>
          <p:cNvPr id="3" name="Title 2"/>
          <p:cNvSpPr>
            <a:spLocks noGrp="1"/>
          </p:cNvSpPr>
          <p:nvPr>
            <p:ph type="title"/>
          </p:nvPr>
        </p:nvSpPr>
        <p:spPr/>
        <p:txBody>
          <a:bodyPr/>
          <a:lstStyle/>
          <a:p>
            <a:pPr algn="r"/>
            <a:r>
              <a:rPr lang="ar-IQ" dirty="0" smtClean="0"/>
              <a:t>خطوات إجراء التجربة:</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ar-IQ" dirty="0" smtClean="0"/>
              <a:t>طريقة عمل المسحه الدمويه    </a:t>
            </a:r>
            <a:endParaRPr lang="en-US" dirty="0"/>
          </a:p>
        </p:txBody>
      </p:sp>
      <p:pic>
        <p:nvPicPr>
          <p:cNvPr id="4" name="Content Placeholder 3" descr="blood_07"/>
          <p:cNvPicPr>
            <a:picLocks noGrp="1"/>
          </p:cNvPicPr>
          <p:nvPr>
            <p:ph idx="1"/>
          </p:nvPr>
        </p:nvPicPr>
        <p:blipFill>
          <a:blip r:embed="rId2" cstate="print"/>
          <a:srcRect/>
          <a:stretch>
            <a:fillRect/>
          </a:stretch>
        </p:blipFill>
        <p:spPr bwMode="auto">
          <a:xfrm>
            <a:off x="685800" y="1676400"/>
            <a:ext cx="7619999" cy="4648200"/>
          </a:xfrm>
          <a:prstGeom prst="rect">
            <a:avLst/>
          </a:prstGeom>
          <a:noFill/>
          <a:ln w="6350" cmpd="sng">
            <a:solidFill>
              <a:srgbClr val="000000"/>
            </a:solidFill>
            <a:miter lim="800000"/>
            <a:headEnd/>
            <a:tailEnd/>
          </a:ln>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rtl="1"/>
            <a:r>
              <a:rPr lang="ar-IQ" dirty="0" smtClean="0"/>
              <a:t>صورة لمسحة دم لحساب العد التفريقي</a:t>
            </a:r>
            <a:endParaRPr lang="en-US" dirty="0"/>
          </a:p>
        </p:txBody>
      </p:sp>
      <p:pic>
        <p:nvPicPr>
          <p:cNvPr id="1026" name="Picture 2" descr="C:\Users\en.karrar\Desktop\images7.jpg"/>
          <p:cNvPicPr>
            <a:picLocks noGrp="1" noChangeAspect="1" noChangeArrowheads="1"/>
          </p:cNvPicPr>
          <p:nvPr>
            <p:ph idx="1"/>
          </p:nvPr>
        </p:nvPicPr>
        <p:blipFill>
          <a:blip r:embed="rId2" cstate="print"/>
          <a:srcRect/>
          <a:stretch>
            <a:fillRect/>
          </a:stretch>
        </p:blipFill>
        <p:spPr bwMode="auto">
          <a:xfrm>
            <a:off x="685800" y="1828800"/>
            <a:ext cx="8000999" cy="4419600"/>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ar-IQ" dirty="0" smtClean="0"/>
              <a:t>صوره لانواع خلايا الدم البيضاء</a:t>
            </a:r>
            <a:endParaRPr lang="en-US" dirty="0"/>
          </a:p>
        </p:txBody>
      </p:sp>
      <p:pic>
        <p:nvPicPr>
          <p:cNvPr id="4098" name="Picture 2" descr="C:\Users\en.karrar\Desktop\index.jpg"/>
          <p:cNvPicPr>
            <a:picLocks noGrp="1" noChangeAspect="1" noChangeArrowheads="1"/>
          </p:cNvPicPr>
          <p:nvPr>
            <p:ph idx="1"/>
          </p:nvPr>
        </p:nvPicPr>
        <p:blipFill>
          <a:blip r:embed="rId2" cstate="print"/>
          <a:srcRect/>
          <a:stretch>
            <a:fillRect/>
          </a:stretch>
        </p:blipFill>
        <p:spPr bwMode="auto">
          <a:xfrm>
            <a:off x="1371600" y="1600200"/>
            <a:ext cx="6858000" cy="5029200"/>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ar-IQ" dirty="0" smtClean="0"/>
              <a:t>اشكال خلايا الدم البيضاء</a:t>
            </a:r>
            <a:endParaRPr lang="en-US" dirty="0"/>
          </a:p>
        </p:txBody>
      </p:sp>
      <p:pic>
        <p:nvPicPr>
          <p:cNvPr id="4" name="Picture 4" descr="42-15-BloodCellDifferent-L"/>
          <p:cNvPicPr>
            <a:picLocks noGrp="1" noChangeAspect="1" noChangeArrowheads="1"/>
          </p:cNvPicPr>
          <p:nvPr>
            <p:ph idx="1"/>
          </p:nvPr>
        </p:nvPicPr>
        <p:blipFill rotWithShape="1">
          <a:blip r:embed="rId2" cstate="print">
            <a:extLst>
              <a:ext uri="{28A0092B-C50C-407E-A947-70E740481C1C}">
                <a14:useLocalDpi xmlns="" xmlns:a14="http://schemas.microsoft.com/office/drawing/2010/main" val="0"/>
              </a:ext>
            </a:extLst>
          </a:blip>
          <a:srcRect b="3767"/>
          <a:stretch/>
        </p:blipFill>
        <p:spPr bwMode="auto">
          <a:xfrm>
            <a:off x="304800" y="1481138"/>
            <a:ext cx="8534400" cy="52244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ar-IQ" dirty="0" smtClean="0"/>
              <a:t>طريقة عد خلايا الدم البيضاء </a:t>
            </a:r>
            <a:r>
              <a:rPr lang="en-US" dirty="0" smtClean="0"/>
              <a:t>Leucocytes count</a:t>
            </a:r>
          </a:p>
          <a:p>
            <a:pPr algn="r" rtl="1"/>
            <a:r>
              <a:rPr lang="ar-IQ" dirty="0" smtClean="0"/>
              <a:t>محلول التخفيف الخاص بعد الخلايا البيضاء يسمي  </a:t>
            </a:r>
            <a:r>
              <a:rPr lang="en-US" dirty="0" smtClean="0"/>
              <a:t>Turk solution </a:t>
            </a:r>
            <a:r>
              <a:rPr lang="ar-IQ" dirty="0" smtClean="0"/>
              <a:t>وهو عبارة عن 2% </a:t>
            </a:r>
            <a:r>
              <a:rPr lang="en-US" dirty="0" err="1" smtClean="0"/>
              <a:t>acitic</a:t>
            </a:r>
            <a:r>
              <a:rPr lang="en-US" dirty="0" smtClean="0"/>
              <a:t> acid </a:t>
            </a:r>
            <a:r>
              <a:rPr lang="ar-IQ" dirty="0" smtClean="0"/>
              <a:t>بالاضافة الي قطرات من </a:t>
            </a:r>
            <a:r>
              <a:rPr lang="en-US" dirty="0" err="1" smtClean="0"/>
              <a:t>Gention</a:t>
            </a:r>
            <a:r>
              <a:rPr lang="en-US" dirty="0" smtClean="0"/>
              <a:t> violet </a:t>
            </a:r>
            <a:r>
              <a:rPr lang="ar-IQ" dirty="0" smtClean="0"/>
              <a:t>ويحضر الخليط في 100 </a:t>
            </a:r>
            <a:r>
              <a:rPr lang="en-US" dirty="0" smtClean="0"/>
              <a:t>ml Distal water. </a:t>
            </a:r>
            <a:r>
              <a:rPr lang="ar-IQ" dirty="0" smtClean="0"/>
              <a:t>يعمل هذا المحلول علي تحلل كرات الدم الحمراء والحفاظ علي الخلايا البيضاء وتوضيح انويتها.</a:t>
            </a:r>
            <a:br>
              <a:rPr lang="ar-IQ" dirty="0" smtClean="0"/>
            </a:br>
            <a:r>
              <a:rPr lang="ar-IQ" dirty="0" smtClean="0"/>
              <a:t>تمزج العينة جيدا قبل تخفيفها وذلك لتوزيع الخلايا بشكل متجانس.</a:t>
            </a:r>
            <a:br>
              <a:rPr lang="ar-IQ" dirty="0" smtClean="0"/>
            </a:br>
            <a:r>
              <a:rPr lang="ar-IQ" dirty="0" smtClean="0"/>
              <a:t>تملأ الماصة الخاصة بخلايا </a:t>
            </a:r>
            <a:r>
              <a:rPr lang="en-US" dirty="0" smtClean="0"/>
              <a:t>WBC </a:t>
            </a:r>
            <a:r>
              <a:rPr lang="ar-IQ" dirty="0" smtClean="0"/>
              <a:t>بالدم حتي العلامة 0.5 ثم تنظف من الخارج وتملأ بسائل التخفيف حتي العلامة 11.</a:t>
            </a:r>
          </a:p>
          <a:p>
            <a:pPr algn="r" rtl="1"/>
            <a:endParaRPr lang="en-US" dirty="0"/>
          </a:p>
        </p:txBody>
      </p:sp>
      <p:sp>
        <p:nvSpPr>
          <p:cNvPr id="3" name="Title 2"/>
          <p:cNvSpPr>
            <a:spLocks noGrp="1"/>
          </p:cNvSpPr>
          <p:nvPr>
            <p:ph type="title"/>
          </p:nvPr>
        </p:nvSpPr>
        <p:spPr/>
        <p:txBody>
          <a:bodyPr>
            <a:normAutofit fontScale="90000"/>
          </a:bodyPr>
          <a:lstStyle/>
          <a:p>
            <a:pPr algn="r" rtl="1"/>
            <a:r>
              <a:rPr lang="ar-IQ" dirty="0" smtClean="0"/>
              <a:t>عد خلايا الدم البيضاء</a:t>
            </a:r>
            <a:r>
              <a:rPr lang="en-US" dirty="0" err="1" smtClean="0"/>
              <a:t>wbc</a:t>
            </a:r>
            <a:r>
              <a:rPr lang="en-US" dirty="0" smtClean="0"/>
              <a:t/>
            </a:r>
            <a:br>
              <a:rPr lang="en-US" dirty="0" smtClean="0"/>
            </a:b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r" rtl="1"/>
            <a:r>
              <a:rPr lang="ar-IQ" dirty="0" smtClean="0"/>
              <a:t>رج الماصة المحتوية علي الخليط لمدة 3 دقائق حتي تتحلل جميع </a:t>
            </a:r>
            <a:r>
              <a:rPr lang="en-US" dirty="0" smtClean="0"/>
              <a:t>RBC.</a:t>
            </a:r>
            <a:br>
              <a:rPr lang="en-US" dirty="0" smtClean="0"/>
            </a:br>
            <a:r>
              <a:rPr lang="ar-IQ" dirty="0" smtClean="0"/>
              <a:t>نتخلص من اول قطرتين تخرج من مقدمة الماصة لانها تمثل محلول التخفيف الذي يملأ القناة الشعرية ويكون شبه خالي من الخلايا.</a:t>
            </a:r>
            <a:br>
              <a:rPr lang="ar-IQ" dirty="0" smtClean="0"/>
            </a:br>
            <a:r>
              <a:rPr lang="ar-IQ" dirty="0" smtClean="0"/>
              <a:t>تحضر شريحة العد وتنظف جيدا ويوضع عليها غطاء زجاجي.</a:t>
            </a:r>
            <a:br>
              <a:rPr lang="ar-IQ" dirty="0" smtClean="0"/>
            </a:br>
            <a:r>
              <a:rPr lang="ar-IQ" dirty="0" smtClean="0"/>
              <a:t>يملأ الفراغ المحجوز بينهما بمحلول العينة المخففة الخالي من اي فقاعات هوائية.</a:t>
            </a:r>
          </a:p>
          <a:p>
            <a:r>
              <a:rPr lang="ar-IQ" dirty="0" smtClean="0"/>
              <a:t>نترك شريحة العد علي المنضدة وبدون حركة لمدة 3 دقائق لكي تترسب الخلايا وتاخذ مكانها علي الشريحة.</a:t>
            </a:r>
            <a:br>
              <a:rPr lang="ar-IQ" dirty="0" smtClean="0"/>
            </a:br>
            <a:r>
              <a:rPr lang="ar-IQ" dirty="0" smtClean="0"/>
              <a:t>اذا تاخرت عملية العد عن 5 دقائق تحفظ الشريحة في طبق بتري رطب.</a:t>
            </a:r>
            <a:br>
              <a:rPr lang="ar-IQ" dirty="0" smtClean="0"/>
            </a:br>
            <a:r>
              <a:rPr lang="ar-IQ" dirty="0" smtClean="0"/>
              <a:t>وبواسطة العدسة الشيئية 10 نقوم بعد الخلايا في المربعات الاربعة الخاصة بعد </a:t>
            </a:r>
            <a:r>
              <a:rPr lang="en-US" dirty="0" smtClean="0"/>
              <a:t>WBC.</a:t>
            </a:r>
            <a:br>
              <a:rPr lang="en-US" dirty="0" smtClean="0"/>
            </a:br>
            <a:r>
              <a:rPr lang="ar-IQ" dirty="0" smtClean="0"/>
              <a:t>بعد الانتهاء من عملية العد تسجل النتائج ويتم التخلص من العينة المخففة وتنظف الماصات والشرائح.</a:t>
            </a:r>
            <a:br>
              <a:rPr lang="ar-IQ" dirty="0" smtClean="0"/>
            </a:br>
            <a:endParaRPr lang="ar-IQ" dirty="0" smtClean="0"/>
          </a:p>
          <a:p>
            <a:pPr algn="r" rtl="1"/>
            <a:endParaRPr lang="en-US" dirty="0"/>
          </a:p>
        </p:txBody>
      </p:sp>
      <p:sp>
        <p:nvSpPr>
          <p:cNvPr id="3" name="Title 2"/>
          <p:cNvSpPr>
            <a:spLocks noGrp="1"/>
          </p:cNvSpPr>
          <p:nvPr>
            <p:ph type="title"/>
          </p:nvPr>
        </p:nvSpPr>
        <p:spPr/>
        <p:txBody>
          <a:bodyPr/>
          <a:lstStyle/>
          <a:p>
            <a:pPr algn="ctr"/>
            <a:r>
              <a:rPr lang="ar-IQ" dirty="0" smtClean="0"/>
              <a:t>عد خلايا الدم البيضاء </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ar-IQ" dirty="0" smtClean="0"/>
              <a:t>عدد كريات الدم البيضاء= </a:t>
            </a:r>
            <a:br>
              <a:rPr lang="ar-IQ" dirty="0" smtClean="0"/>
            </a:br>
            <a:r>
              <a:rPr lang="ar-IQ" dirty="0" smtClean="0"/>
              <a:t>عدد الخلايا التي تعد في المربعات الاربع الجانبية</a:t>
            </a:r>
            <a:r>
              <a:rPr lang="en-US" dirty="0" smtClean="0"/>
              <a:t>X </a:t>
            </a:r>
            <a:r>
              <a:rPr lang="ar-IQ" dirty="0" smtClean="0"/>
              <a:t>نسبة التخفيف</a:t>
            </a:r>
            <a:br>
              <a:rPr lang="ar-IQ" dirty="0" smtClean="0"/>
            </a:br>
            <a:r>
              <a:rPr lang="ar-IQ" dirty="0" smtClean="0"/>
              <a:t>عمق الشريحة</a:t>
            </a:r>
            <a:r>
              <a:rPr lang="en-US" dirty="0" smtClean="0"/>
              <a:t>X </a:t>
            </a:r>
            <a:r>
              <a:rPr lang="ar-IQ" dirty="0" smtClean="0"/>
              <a:t>عدد المربعات التي عدت فيها الخلايا </a:t>
            </a:r>
            <a:br>
              <a:rPr lang="ar-IQ" dirty="0" smtClean="0"/>
            </a:br>
            <a:r>
              <a:rPr lang="ar-IQ" dirty="0" smtClean="0"/>
              <a:t>حيث ان نسبة التخفيف= 20 عمق الشريحة = 0.1</a:t>
            </a:r>
            <a:br>
              <a:rPr lang="ar-IQ" dirty="0" smtClean="0"/>
            </a:br>
            <a:r>
              <a:rPr lang="ar-IQ" dirty="0" smtClean="0"/>
              <a:t>عدد المربعات التي عدت فيها الخلايا = 4 </a:t>
            </a:r>
            <a:br>
              <a:rPr lang="ar-IQ" dirty="0" smtClean="0"/>
            </a:br>
            <a:r>
              <a:rPr lang="ar-IQ" dirty="0" smtClean="0"/>
              <a:t>فتكون عدد خلايا </a:t>
            </a:r>
            <a:r>
              <a:rPr lang="en-US" dirty="0" smtClean="0"/>
              <a:t>WBC= </a:t>
            </a:r>
            <a:r>
              <a:rPr lang="ar-IQ" dirty="0" smtClean="0"/>
              <a:t>عدد الخلايا التي تعد في المربعات الاربع الجانبية </a:t>
            </a:r>
            <a:r>
              <a:rPr lang="en-US" dirty="0" smtClean="0"/>
              <a:t>X 50=.....mm³</a:t>
            </a:r>
            <a:endParaRPr lang="en-US" dirty="0"/>
          </a:p>
        </p:txBody>
      </p:sp>
      <p:sp>
        <p:nvSpPr>
          <p:cNvPr id="3" name="Title 2"/>
          <p:cNvSpPr>
            <a:spLocks noGrp="1"/>
          </p:cNvSpPr>
          <p:nvPr>
            <p:ph type="title"/>
          </p:nvPr>
        </p:nvSpPr>
        <p:spPr/>
        <p:txBody>
          <a:bodyPr/>
          <a:lstStyle/>
          <a:p>
            <a:pPr algn="ctr"/>
            <a:r>
              <a:rPr lang="ar-IQ" dirty="0" smtClean="0"/>
              <a:t>عد خلايا الدم البيضاء  </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rtl="1"/>
            <a:r>
              <a:rPr lang="ar-IQ" dirty="0" smtClean="0"/>
              <a:t>صورة سلايد عد خلايا الدم البيضاء</a:t>
            </a:r>
            <a:endParaRPr lang="en-US" dirty="0"/>
          </a:p>
        </p:txBody>
      </p:sp>
      <p:pic>
        <p:nvPicPr>
          <p:cNvPr id="3074" name="Picture 2" descr="C:\Users\en.karrar\Desktop\images4.jpg"/>
          <p:cNvPicPr>
            <a:picLocks noGrp="1" noChangeAspect="1" noChangeArrowheads="1"/>
          </p:cNvPicPr>
          <p:nvPr>
            <p:ph idx="1"/>
          </p:nvPr>
        </p:nvPicPr>
        <p:blipFill>
          <a:blip r:embed="rId2" cstate="print"/>
          <a:srcRect/>
          <a:stretch>
            <a:fillRect/>
          </a:stretch>
        </p:blipFill>
        <p:spPr bwMode="auto">
          <a:xfrm>
            <a:off x="1676400" y="1524000"/>
            <a:ext cx="4953000" cy="1676400"/>
          </a:xfrm>
          <a:prstGeom prst="rect">
            <a:avLst/>
          </a:prstGeom>
          <a:noFill/>
        </p:spPr>
      </p:pic>
      <p:pic>
        <p:nvPicPr>
          <p:cNvPr id="3075" name="Picture 3" descr="C:\Users\en.karrar\Desktop\images6.jpg"/>
          <p:cNvPicPr>
            <a:picLocks noChangeAspect="1" noChangeArrowheads="1"/>
          </p:cNvPicPr>
          <p:nvPr/>
        </p:nvPicPr>
        <p:blipFill>
          <a:blip r:embed="rId3" cstate="print"/>
          <a:srcRect/>
          <a:stretch>
            <a:fillRect/>
          </a:stretch>
        </p:blipFill>
        <p:spPr bwMode="auto">
          <a:xfrm>
            <a:off x="1524000" y="3276600"/>
            <a:ext cx="5257800" cy="3429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rtl="1"/>
            <a:r>
              <a:rPr lang="ar-IQ" dirty="0" smtClean="0"/>
              <a:t>الدم </a:t>
            </a:r>
            <a:r>
              <a:rPr lang="en-US" dirty="0" smtClean="0"/>
              <a:t>Blood</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1524001" y="1481138"/>
            <a:ext cx="6096000" cy="3167062"/>
          </a:xfrm>
          <a:prstGeom prst="rect">
            <a:avLst/>
          </a:prstGeom>
        </p:spPr>
      </p:pic>
      <p:sp>
        <p:nvSpPr>
          <p:cNvPr id="5" name="Rectangle 4"/>
          <p:cNvSpPr/>
          <p:nvPr/>
        </p:nvSpPr>
        <p:spPr>
          <a:xfrm>
            <a:off x="914400" y="4876800"/>
            <a:ext cx="7924800" cy="1015663"/>
          </a:xfrm>
          <a:prstGeom prst="rect">
            <a:avLst/>
          </a:prstGeom>
        </p:spPr>
        <p:txBody>
          <a:bodyPr wrap="square">
            <a:spAutoFit/>
          </a:bodyPr>
          <a:lstStyle/>
          <a:p>
            <a:pPr algn="r" rtl="1"/>
            <a:r>
              <a:rPr lang="ar-IQ" sz="2000" dirty="0" smtClean="0">
                <a:latin typeface="Times New Roman" pitchFamily="18" charset="0"/>
                <a:cs typeface="Times New Roman" pitchFamily="18" charset="0"/>
              </a:rPr>
              <a:t>سائل احمر اللون يحوي على المكونات الخلوية وسائل البلازما يحوى الجسم منه على ما يقارب ستة لتر ويبلغ حجم الدم الكلي في الدورة الدموية 8% من وزن الجسم . وظيفتة الأساسية نقل المواد المختلفة في الجسم اِضافة الى الوظائف الأخرى المتعددة.</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nSpc>
                <a:spcPct val="150000"/>
              </a:lnSpc>
              <a:defRPr/>
            </a:pPr>
            <a:r>
              <a:rPr lang="ar-SA" sz="2800" dirty="0" smtClean="0"/>
              <a:t>البلازما هو سائل الدم لونه شفاف بدون خلايا الدم ، يكون 55% من حجم الدم الكلي يتركب من 90% ماء 10 مواد صلبه اكثرها البروتينات وتمثل 6-8% من البلازما </a:t>
            </a:r>
          </a:p>
          <a:p>
            <a:pPr>
              <a:lnSpc>
                <a:spcPct val="150000"/>
              </a:lnSpc>
              <a:defRPr/>
            </a:pPr>
            <a:r>
              <a:rPr lang="ar-SA" sz="2800" dirty="0" smtClean="0"/>
              <a:t>اما بقية المواد الصلبة فهي مواد غذائية من عمليات الهضم ومواد متكونة من عمليات الايض مثل اليوريا حمض البولينا والكريتنانين وحمض اللاكتيك والغازات التنفسية  والهرمونات والأنزيمات التي يحملها الدم .</a:t>
            </a:r>
          </a:p>
          <a:p>
            <a:pPr>
              <a:lnSpc>
                <a:spcPct val="150000"/>
              </a:lnSpc>
              <a:defRPr/>
            </a:pPr>
            <a:r>
              <a:rPr lang="ar-SA" sz="2800" dirty="0" smtClean="0"/>
              <a:t>وبعض الأملاح والأيونات الصوديوم والبوتاسيوم والكالسيوم والمغنسيوم والكربونات</a:t>
            </a:r>
            <a:endParaRPr lang="en-US" dirty="0"/>
          </a:p>
        </p:txBody>
      </p:sp>
      <p:sp>
        <p:nvSpPr>
          <p:cNvPr id="3" name="Title 2"/>
          <p:cNvSpPr>
            <a:spLocks noGrp="1"/>
          </p:cNvSpPr>
          <p:nvPr>
            <p:ph type="title"/>
          </p:nvPr>
        </p:nvSpPr>
        <p:spPr/>
        <p:txBody>
          <a:bodyPr/>
          <a:lstStyle/>
          <a:p>
            <a:pPr algn="r" rtl="1"/>
            <a:r>
              <a:rPr lang="ar-SA" sz="4400" dirty="0" smtClean="0"/>
              <a:t>بلازما الدم</a:t>
            </a:r>
            <a:r>
              <a:rPr lang="en-US" sz="4400" dirty="0" smtClean="0"/>
              <a:t> Blood Plasma </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ar-IQ" dirty="0" smtClean="0"/>
              <a:t>بلازما الدم   </a:t>
            </a:r>
            <a:endParaRPr lang="en-US" dirty="0"/>
          </a:p>
        </p:txBody>
      </p:sp>
      <p:pic>
        <p:nvPicPr>
          <p:cNvPr id="4" name="Picture 4" descr="42-14-MammalBloodCompos-L"/>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381000" y="1481138"/>
            <a:ext cx="8534399" cy="50720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nSpc>
                <a:spcPct val="90000"/>
              </a:lnSpc>
              <a:defRPr/>
            </a:pPr>
            <a:r>
              <a:rPr lang="ar-SA" sz="2800" dirty="0" smtClean="0"/>
              <a:t>يتكون الدم من : خلايا وصفائح الدم والبلازما السائل الذي يحتوي خلايا الدم  </a:t>
            </a:r>
          </a:p>
          <a:p>
            <a:pPr algn="l" rtl="1">
              <a:lnSpc>
                <a:spcPct val="90000"/>
              </a:lnSpc>
              <a:defRPr/>
            </a:pPr>
            <a:r>
              <a:rPr lang="en-US" sz="3200" b="1" u="sng" dirty="0" smtClean="0">
                <a:effectLst>
                  <a:outerShdw blurRad="38100" dist="38100" dir="2700000" algn="tl">
                    <a:srgbClr val="C0C0C0"/>
                  </a:outerShdw>
                </a:effectLst>
              </a:rPr>
              <a:t> </a:t>
            </a:r>
            <a:r>
              <a:rPr lang="ar-SA" sz="3200" b="1" u="sng" dirty="0" smtClean="0">
                <a:effectLst>
                  <a:outerShdw blurRad="38100" dist="38100" dir="2700000" algn="tl">
                    <a:srgbClr val="C0C0C0"/>
                  </a:outerShdw>
                </a:effectLst>
              </a:rPr>
              <a:t>خلايا الدم : أ- خلايا أو كريات الدم الحمراء</a:t>
            </a:r>
            <a:r>
              <a:rPr lang="en-US" sz="3200" b="1" u="sng" dirty="0" smtClean="0">
                <a:effectLst>
                  <a:outerShdw blurRad="38100" dist="38100" dir="2700000" algn="tl">
                    <a:srgbClr val="C0C0C0"/>
                  </a:outerShdw>
                </a:effectLst>
              </a:rPr>
              <a:t>Red blood cell (</a:t>
            </a:r>
            <a:r>
              <a:rPr lang="en-US" sz="3200" b="1" u="sng" dirty="0" err="1" smtClean="0">
                <a:effectLst>
                  <a:outerShdw blurRad="38100" dist="38100" dir="2700000" algn="tl">
                    <a:srgbClr val="C0C0C0"/>
                  </a:outerShdw>
                </a:effectLst>
              </a:rPr>
              <a:t>rbc</a:t>
            </a:r>
            <a:r>
              <a:rPr lang="en-US" sz="3200" b="1" u="sng" dirty="0" smtClean="0">
                <a:effectLst>
                  <a:outerShdw blurRad="38100" dist="38100" dir="2700000" algn="tl">
                    <a:srgbClr val="C0C0C0"/>
                  </a:outerShdw>
                </a:effectLst>
              </a:rPr>
              <a:t>) </a:t>
            </a:r>
          </a:p>
          <a:p>
            <a:pPr>
              <a:lnSpc>
                <a:spcPct val="90000"/>
              </a:lnSpc>
              <a:defRPr/>
            </a:pPr>
            <a:endParaRPr lang="en-US" sz="3200" b="1" u="sng" dirty="0" smtClean="0">
              <a:effectLst>
                <a:outerShdw blurRad="38100" dist="38100" dir="2700000" algn="tl">
                  <a:srgbClr val="C0C0C0"/>
                </a:outerShdw>
              </a:effectLst>
            </a:endParaRPr>
          </a:p>
          <a:p>
            <a:pPr algn="r"/>
            <a:r>
              <a:rPr lang="ar-IQ" dirty="0" smtClean="0"/>
              <a:t>خلايا الدم الحمراء خلايا فاقدة للنواة والعضيات السايتوبلازمية مثل جهاز كولجي والمايتوكوندريا وتظهر بشكل اقراص دائرية مقعرة </a:t>
            </a:r>
            <a:r>
              <a:rPr lang="en-US" dirty="0" smtClean="0"/>
              <a:t> </a:t>
            </a:r>
            <a:r>
              <a:rPr lang="ar-IQ" dirty="0" smtClean="0"/>
              <a:t> </a:t>
            </a:r>
          </a:p>
          <a:p>
            <a:pPr algn="r"/>
            <a:r>
              <a:rPr lang="en-US" dirty="0" err="1" smtClean="0"/>
              <a:t>bioconcave</a:t>
            </a:r>
            <a:r>
              <a:rPr lang="en-US" dirty="0" smtClean="0"/>
              <a:t> disks</a:t>
            </a:r>
            <a:r>
              <a:rPr lang="ar-IQ" dirty="0" smtClean="0"/>
              <a:t>الوجهين</a:t>
            </a:r>
            <a:endParaRPr lang="en-US" dirty="0"/>
          </a:p>
        </p:txBody>
      </p:sp>
      <p:sp>
        <p:nvSpPr>
          <p:cNvPr id="3" name="Title 2"/>
          <p:cNvSpPr>
            <a:spLocks noGrp="1"/>
          </p:cNvSpPr>
          <p:nvPr>
            <p:ph type="title"/>
          </p:nvPr>
        </p:nvSpPr>
        <p:spPr/>
        <p:txBody>
          <a:bodyPr/>
          <a:lstStyle/>
          <a:p>
            <a:pPr algn="r" rtl="1"/>
            <a:r>
              <a:rPr lang="ar-SA" sz="4400" dirty="0" smtClean="0"/>
              <a:t>مكونات الدم</a:t>
            </a:r>
            <a:r>
              <a:rPr lang="ar-IQ" sz="4400" dirty="0" smtClean="0"/>
              <a:t>:</a:t>
            </a:r>
            <a:r>
              <a:rPr lang="en-US" sz="4000" dirty="0" smtClean="0"/>
              <a:t> Blood content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gn="r"/>
            <a:r>
              <a:rPr lang="ar-IQ" dirty="0" smtClean="0">
                <a:latin typeface="Times New Roman" pitchFamily="18" charset="0"/>
                <a:cs typeface="Times New Roman" pitchFamily="18" charset="0"/>
              </a:rPr>
              <a:t>تتكون من 62-72% ماء تقريباً و35% مادة جافة ويشكل الهيموكلوبين حوالي 95% من المادة الجافة اما 5% الباقية فتشمل بروتينات ودهون وفيتامينات ومعادن، تبقى خلايا الدم الحمراء في الدورة الدموية مدة تقدر 120 يوم ويبلغ قطر الخلايا الحمراء حوالي 7.5 مايكروميتر وسمكها 2 مايكروميتر.</a:t>
            </a:r>
            <a:endParaRPr lang="en-US" dirty="0" smtClean="0">
              <a:latin typeface="Times New Roman" pitchFamily="18" charset="0"/>
              <a:cs typeface="Times New Roman" pitchFamily="18" charset="0"/>
            </a:endParaRPr>
          </a:p>
          <a:p>
            <a:pPr algn="l" rtl="1"/>
            <a:r>
              <a:rPr lang="ar-IQ" dirty="0" smtClean="0"/>
              <a:t>تنشأ الخلايا الحمراء من الخلايا الجذعية </a:t>
            </a:r>
            <a:r>
              <a:rPr lang="en-US" dirty="0" smtClean="0"/>
              <a:t>stem cell</a:t>
            </a:r>
            <a:r>
              <a:rPr lang="ar-IQ" dirty="0" smtClean="0"/>
              <a:t>في نخاع العظم وتحوي الهيموكلوبين الذي يحمل الاوكسجين من الرئة الى الانسجة ويحمل ثاني اوكسيد الكاربون من الانسجة الى الرئة. ان عدد خلايا الدم الحمراء في ملمتر مكعب واحد من الدم يعد بالملايين لذا يؤخذ حجم معين من الدم ويخفف بمقدار 200 مرة وذلك باستعمال محلول تخفيف متعادل </a:t>
            </a:r>
            <a:r>
              <a:rPr lang="en-US" dirty="0" smtClean="0"/>
              <a:t>isotonic diluting fluid</a:t>
            </a:r>
            <a:r>
              <a:rPr lang="ar-IQ" dirty="0" smtClean="0"/>
              <a:t>الذي يحافظ على شكل الخلايا وحجمها الطبيعي وفي الوقت ذاته يمنع حصول التخثر.</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pPr algn="ctr"/>
            <a:r>
              <a:rPr lang="ar-IQ" dirty="0" smtClean="0"/>
              <a:t>مكونات الدم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19472"/>
          </a:xfrm>
        </p:spPr>
        <p:txBody>
          <a:bodyPr>
            <a:normAutofit fontScale="92500"/>
          </a:bodyPr>
          <a:lstStyle/>
          <a:p>
            <a:pPr algn="r" rtl="1"/>
            <a:r>
              <a:rPr lang="ar-IQ" b="1" dirty="0" smtClean="0"/>
              <a:t> المواد والاجهزة المستعملة</a:t>
            </a:r>
            <a:r>
              <a:rPr lang="en-US" b="1" dirty="0" smtClean="0"/>
              <a:t> Materials &amp; Apparatus </a:t>
            </a:r>
            <a:endParaRPr lang="en-US" dirty="0" smtClean="0"/>
          </a:p>
          <a:p>
            <a:pPr algn="l" rtl="1"/>
            <a:r>
              <a:rPr lang="ar-IQ" dirty="0" smtClean="0"/>
              <a:t>1-جهاز </a:t>
            </a:r>
            <a:r>
              <a:rPr lang="en-US" dirty="0" err="1" smtClean="0"/>
              <a:t>haemocytometer</a:t>
            </a:r>
            <a:endParaRPr lang="en-US" dirty="0" smtClean="0"/>
          </a:p>
          <a:p>
            <a:pPr algn="r"/>
            <a:r>
              <a:rPr lang="ar-IQ" dirty="0" smtClean="0"/>
              <a:t> وهي انبوبة شعرية مدرجة بالعلامات (0.5، 1، 101) وتحوي انتفاخ ما ببين العلامة 1 و101 يحوي كرة حمراء صغيرة تعمل على مزج الدم مع محلول التخفيف، كما تحوي الماصة على انبوب مطاطي من طرفها القريب </a:t>
            </a:r>
            <a:endParaRPr lang="en-US" dirty="0" smtClean="0"/>
          </a:p>
          <a:p>
            <a:pPr algn="r">
              <a:buNone/>
            </a:pPr>
            <a:r>
              <a:rPr lang="ar-IQ" dirty="0" smtClean="0"/>
              <a:t>من الرقم 101.</a:t>
            </a:r>
          </a:p>
          <a:p>
            <a:pPr algn="r" rtl="1"/>
            <a:r>
              <a:rPr lang="ar-IQ" dirty="0" smtClean="0"/>
              <a:t>. سلايد خاص يعرف</a:t>
            </a:r>
            <a:r>
              <a:rPr lang="en-US" dirty="0" smtClean="0"/>
              <a:t> </a:t>
            </a:r>
            <a:r>
              <a:rPr lang="en-US" dirty="0" err="1" smtClean="0"/>
              <a:t>Haemocytometer</a:t>
            </a:r>
            <a:r>
              <a:rPr lang="en-US" dirty="0" smtClean="0"/>
              <a:t> slide</a:t>
            </a:r>
            <a:r>
              <a:rPr lang="ar-IQ" dirty="0" smtClean="0"/>
              <a:t> او </a:t>
            </a:r>
            <a:r>
              <a:rPr lang="en-US" dirty="0" err="1" smtClean="0"/>
              <a:t>Neubauer's</a:t>
            </a:r>
            <a:r>
              <a:rPr lang="en-US" dirty="0" smtClean="0"/>
              <a:t> chamber</a:t>
            </a:r>
            <a:r>
              <a:rPr lang="ar-IQ" dirty="0" smtClean="0"/>
              <a:t> يحوي على اخدود في الوسط وعلى كل جانب من جانبي الاخدود يوجد مسطح مقسم الى مربعات مساحة كل منها 1 ملمتر مربع واحد، المربع الوسط مقسم الى 25 مربع وسطي وكل واحد من المربعات الوسطية مقسم الى 16 مربع صغير أي ان مجموع المربعات الصغيرة هي 25×16=400 مربع.</a:t>
            </a:r>
            <a:endParaRPr lang="en-US" dirty="0" smtClean="0"/>
          </a:p>
          <a:p>
            <a:pPr algn="r"/>
            <a:endParaRPr lang="en-US" dirty="0"/>
          </a:p>
        </p:txBody>
      </p:sp>
      <p:sp>
        <p:nvSpPr>
          <p:cNvPr id="3" name="Title 2"/>
          <p:cNvSpPr>
            <a:spLocks noGrp="1"/>
          </p:cNvSpPr>
          <p:nvPr>
            <p:ph type="title"/>
          </p:nvPr>
        </p:nvSpPr>
        <p:spPr/>
        <p:txBody>
          <a:bodyPr/>
          <a:lstStyle/>
          <a:p>
            <a:pPr algn="r" rtl="1"/>
            <a:r>
              <a:rPr lang="ar-IQ" dirty="0" smtClean="0"/>
              <a:t>عد كريات الدم الحمراء </a:t>
            </a:r>
            <a:r>
              <a:rPr lang="en-US" dirty="0" err="1" smtClean="0"/>
              <a:t>Rbc</a:t>
            </a:r>
            <a:r>
              <a:rPr lang="en-US" dirty="0" smtClean="0"/>
              <a:t> count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rtl="1"/>
            <a:r>
              <a:rPr lang="ar-IQ" dirty="0" smtClean="0"/>
              <a:t>مساحة المربع الكبير= </a:t>
            </a:r>
            <a:r>
              <a:rPr lang="en-US" dirty="0" smtClean="0"/>
              <a:t>1 mm</a:t>
            </a:r>
            <a:r>
              <a:rPr lang="en-US" baseline="30000" dirty="0" smtClean="0"/>
              <a:t>2</a:t>
            </a:r>
            <a:endParaRPr lang="en-US" dirty="0" smtClean="0"/>
          </a:p>
          <a:p>
            <a:pPr rtl="1"/>
            <a:r>
              <a:rPr lang="ar-IQ" dirty="0" smtClean="0"/>
              <a:t>مساحة كل مربع من المربعات الصغيرة=</a:t>
            </a:r>
            <a:r>
              <a:rPr lang="en-US" dirty="0" smtClean="0"/>
              <a:t>1/400 mm</a:t>
            </a:r>
            <a:r>
              <a:rPr lang="en-US" baseline="30000" dirty="0" smtClean="0"/>
              <a:t>2</a:t>
            </a:r>
            <a:endParaRPr lang="en-US" dirty="0" smtClean="0"/>
          </a:p>
          <a:p>
            <a:pPr rtl="1"/>
            <a:r>
              <a:rPr lang="ar-IQ" dirty="0" smtClean="0"/>
              <a:t>سمك غطاء السلايد النموذجي=</a:t>
            </a:r>
            <a:r>
              <a:rPr lang="en-US" dirty="0" smtClean="0"/>
              <a:t>1/10 mm  (Depth)</a:t>
            </a:r>
          </a:p>
          <a:p>
            <a:pPr rtl="1"/>
            <a:r>
              <a:rPr lang="ar-IQ" dirty="0" smtClean="0"/>
              <a:t>حجم كل مربع من المربعات الصغيرة =</a:t>
            </a:r>
            <a:r>
              <a:rPr lang="en-US" dirty="0" smtClean="0"/>
              <a:t>1/400</a:t>
            </a:r>
            <a:r>
              <a:rPr lang="ar-IQ" dirty="0" smtClean="0"/>
              <a:t> ×</a:t>
            </a:r>
            <a:r>
              <a:rPr lang="en-US" dirty="0" smtClean="0"/>
              <a:t>1/10</a:t>
            </a:r>
            <a:r>
              <a:rPr lang="ar-IQ" dirty="0" smtClean="0"/>
              <a:t>= </a:t>
            </a:r>
            <a:r>
              <a:rPr lang="en-US" dirty="0" smtClean="0"/>
              <a:t>1/4000 mm</a:t>
            </a:r>
            <a:r>
              <a:rPr lang="en-US" baseline="30000" dirty="0" smtClean="0"/>
              <a:t>3</a:t>
            </a:r>
            <a:endParaRPr lang="en-US" dirty="0" smtClean="0"/>
          </a:p>
          <a:p>
            <a:pPr rtl="1"/>
            <a:endParaRPr lang="ar-IQ" dirty="0" smtClean="0"/>
          </a:p>
          <a:p>
            <a:pPr rtl="1"/>
            <a:r>
              <a:rPr lang="ar-IQ" dirty="0" smtClean="0"/>
              <a:t> </a:t>
            </a:r>
            <a:endParaRPr lang="en-US" dirty="0" smtClean="0"/>
          </a:p>
          <a:p>
            <a:pPr rtl="1"/>
            <a:r>
              <a:rPr lang="ar-IQ" dirty="0" smtClean="0"/>
              <a:t>2. محلول تخفيف متعادل </a:t>
            </a:r>
            <a:r>
              <a:rPr lang="en-US" dirty="0" smtClean="0"/>
              <a:t>Isotonic diluting fluid</a:t>
            </a:r>
          </a:p>
          <a:p>
            <a:pPr algn="r" rtl="1"/>
            <a:r>
              <a:rPr lang="ar-IQ" dirty="0" smtClean="0"/>
              <a:t>محلول  </a:t>
            </a:r>
            <a:r>
              <a:rPr lang="en-US" dirty="0" err="1" smtClean="0"/>
              <a:t>Hayem's</a:t>
            </a:r>
            <a:r>
              <a:rPr lang="en-US" dirty="0" smtClean="0"/>
              <a:t> fluid </a:t>
            </a:r>
            <a:r>
              <a:rPr lang="ar-IQ" dirty="0" smtClean="0"/>
              <a:t> الذي سوف يتم استعماله مختبرياً ويتكون من </a:t>
            </a:r>
            <a:endParaRPr lang="en-US" dirty="0"/>
          </a:p>
        </p:txBody>
      </p:sp>
      <p:sp>
        <p:nvSpPr>
          <p:cNvPr id="3" name="Title 2"/>
          <p:cNvSpPr>
            <a:spLocks noGrp="1"/>
          </p:cNvSpPr>
          <p:nvPr>
            <p:ph type="title"/>
          </p:nvPr>
        </p:nvSpPr>
        <p:spPr/>
        <p:txBody>
          <a:bodyPr/>
          <a:lstStyle/>
          <a:p>
            <a:pPr algn="ctr"/>
            <a:r>
              <a:rPr lang="ar-IQ" dirty="0" smtClean="0"/>
              <a:t>عد كريات الدم الحمراء</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rtl="1"/>
            <a:r>
              <a:rPr lang="en-US" dirty="0" smtClean="0"/>
              <a:t>1</a:t>
            </a:r>
            <a:r>
              <a:rPr lang="ar-IQ" dirty="0" smtClean="0"/>
              <a:t>- كلوريد الزئبق </a:t>
            </a:r>
            <a:r>
              <a:rPr lang="en-US" dirty="0" smtClean="0"/>
              <a:t>Mercuric chloride  (0.5 gm)</a:t>
            </a:r>
          </a:p>
          <a:p>
            <a:pPr rtl="1"/>
            <a:r>
              <a:rPr lang="ar-IQ" dirty="0" smtClean="0"/>
              <a:t>2- كلوريد الصوديوم </a:t>
            </a:r>
            <a:r>
              <a:rPr lang="en-US" dirty="0" smtClean="0"/>
              <a:t>Sodium chloride  (1 gm)</a:t>
            </a:r>
          </a:p>
          <a:p>
            <a:pPr rtl="1"/>
            <a:r>
              <a:rPr lang="ar-IQ" dirty="0" smtClean="0"/>
              <a:t>3- كبريتات الصوديوم </a:t>
            </a:r>
            <a:r>
              <a:rPr lang="en-US" dirty="0" smtClean="0"/>
              <a:t>Sodium </a:t>
            </a:r>
            <a:r>
              <a:rPr lang="en-US" dirty="0" err="1" smtClean="0"/>
              <a:t>Sulphate</a:t>
            </a:r>
            <a:r>
              <a:rPr lang="en-US" dirty="0" smtClean="0"/>
              <a:t>  (5 gm)</a:t>
            </a:r>
          </a:p>
          <a:p>
            <a:pPr rtl="1"/>
            <a:r>
              <a:rPr lang="ar-IQ" dirty="0" smtClean="0"/>
              <a:t>4- ماء مقطر </a:t>
            </a:r>
            <a:r>
              <a:rPr lang="en-US" dirty="0" smtClean="0"/>
              <a:t>Distilled water </a:t>
            </a:r>
            <a:r>
              <a:rPr lang="ar-IQ" dirty="0" smtClean="0"/>
              <a:t> ويكمل الحجم به الى </a:t>
            </a:r>
            <a:r>
              <a:rPr lang="en-US" dirty="0" smtClean="0"/>
              <a:t>200 ml</a:t>
            </a:r>
            <a:r>
              <a:rPr lang="ar-IQ" dirty="0" smtClean="0"/>
              <a:t>.</a:t>
            </a:r>
            <a:endParaRPr lang="en-US" dirty="0" smtClean="0"/>
          </a:p>
          <a:p>
            <a:pPr rtl="1"/>
            <a:r>
              <a:rPr lang="ar-IQ" dirty="0" smtClean="0"/>
              <a:t>	الفائدة من استعمال هذا المحلول هو انه محلول متعادل يخفف الدم ويمنع تحلله ويمنع ظاهرة الرصيص كما ان لكبريتات الصوديوم تأثير في منع التخثر اما كلوريد الزئبق فيعد كمعقم </a:t>
            </a:r>
            <a:r>
              <a:rPr lang="en-US" dirty="0" smtClean="0"/>
              <a:t>Acts as antiseptic </a:t>
            </a:r>
            <a:r>
              <a:rPr lang="ar-IQ" dirty="0" smtClean="0"/>
              <a:t>.</a:t>
            </a:r>
            <a:endParaRPr lang="en-US" dirty="0" smtClean="0"/>
          </a:p>
          <a:p>
            <a:pPr rtl="1"/>
            <a:r>
              <a:rPr lang="ar-IQ" dirty="0" smtClean="0"/>
              <a:t>. مجهر، قطن، </a:t>
            </a:r>
            <a:r>
              <a:rPr lang="en-US" dirty="0" smtClean="0"/>
              <a:t>Lancet</a:t>
            </a:r>
            <a:r>
              <a:rPr lang="ar-IQ" dirty="0" smtClean="0"/>
              <a:t>، كحول للتعقيم</a:t>
            </a:r>
            <a:endParaRPr lang="en-US" dirty="0" smtClean="0"/>
          </a:p>
          <a:p>
            <a:pPr rtl="1"/>
            <a:r>
              <a:rPr lang="ar-IQ" b="1" dirty="0" smtClean="0"/>
              <a:t> </a:t>
            </a:r>
            <a:endParaRPr lang="en-US" dirty="0" smtClean="0"/>
          </a:p>
          <a:p>
            <a:pPr rtl="1"/>
            <a:r>
              <a:rPr lang="ar-IQ" dirty="0" smtClean="0"/>
              <a:t> </a:t>
            </a:r>
            <a:endParaRPr lang="en-US" dirty="0" smtClean="0"/>
          </a:p>
          <a:p>
            <a:endParaRPr lang="en-US" dirty="0"/>
          </a:p>
        </p:txBody>
      </p:sp>
      <p:sp>
        <p:nvSpPr>
          <p:cNvPr id="3" name="Title 2"/>
          <p:cNvSpPr>
            <a:spLocks noGrp="1"/>
          </p:cNvSpPr>
          <p:nvPr>
            <p:ph type="title"/>
          </p:nvPr>
        </p:nvSpPr>
        <p:spPr/>
        <p:txBody>
          <a:bodyPr/>
          <a:lstStyle/>
          <a:p>
            <a:r>
              <a:rPr lang="ar-IQ" dirty="0" smtClean="0"/>
              <a:t>عد كريات الدم الحمراء</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ar-IQ" dirty="0" smtClean="0"/>
              <a:t>.ينظف جهاز </a:t>
            </a:r>
            <a:r>
              <a:rPr lang="en-US" dirty="0" err="1" smtClean="0"/>
              <a:t>Haemocytometer</a:t>
            </a:r>
            <a:r>
              <a:rPr lang="ar-IQ" dirty="0" smtClean="0"/>
              <a:t> ويجفف ويفحص تحت المجهر للتعرف على المربعات.</a:t>
            </a:r>
            <a:endParaRPr lang="en-US" dirty="0" smtClean="0"/>
          </a:p>
          <a:p>
            <a:pPr algn="r" rtl="1"/>
            <a:r>
              <a:rPr lang="ar-IQ" dirty="0" smtClean="0"/>
              <a:t>2. بوساطة اللانسيت يتم الحصول على عينة دم شعيري.</a:t>
            </a:r>
            <a:endParaRPr lang="en-US" dirty="0" smtClean="0"/>
          </a:p>
          <a:p>
            <a:pPr algn="r" rtl="1"/>
            <a:r>
              <a:rPr lang="ar-IQ" dirty="0" smtClean="0"/>
              <a:t>3. يسحب الدم بوساطة الماصة الخاصة الى العلامة 0.5 (وتمسك الماصة بشكل افقي).</a:t>
            </a:r>
            <a:endParaRPr lang="en-US" dirty="0" smtClean="0"/>
          </a:p>
          <a:p>
            <a:pPr algn="r"/>
            <a:r>
              <a:rPr lang="ar-IQ" dirty="0" smtClean="0"/>
              <a:t>4. ينظف طرف الماصة من الخارج ويوضع في محلول التخفيف ويسحب الى العلامة 101، بعدها تغلق الماصة بطوي الجزء المطاطي </a:t>
            </a:r>
          </a:p>
          <a:p>
            <a:pPr algn="r"/>
            <a:r>
              <a:rPr lang="ar-IQ" dirty="0" smtClean="0"/>
              <a:t>ومسك الماصة افقياً ثم يخلط المزيج عدة مرات لمدة ثلاث دقائق.</a:t>
            </a:r>
            <a:endParaRPr lang="en-US" dirty="0"/>
          </a:p>
        </p:txBody>
      </p:sp>
      <p:sp>
        <p:nvSpPr>
          <p:cNvPr id="3" name="Title 2"/>
          <p:cNvSpPr>
            <a:spLocks noGrp="1"/>
          </p:cNvSpPr>
          <p:nvPr>
            <p:ph type="title"/>
          </p:nvPr>
        </p:nvSpPr>
        <p:spPr/>
        <p:txBody>
          <a:bodyPr/>
          <a:lstStyle/>
          <a:p>
            <a:pPr algn="ctr"/>
            <a:r>
              <a:rPr lang="ar-IQ" dirty="0" smtClean="0"/>
              <a:t>طريقة العمل</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120</TotalTime>
  <Words>1486</Words>
  <Application>Microsoft Office PowerPoint</Application>
  <PresentationFormat>On-screen Show (4:3)</PresentationFormat>
  <Paragraphs>149</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Concourse</vt:lpstr>
      <vt:lpstr>مختبرات فسلجة الحيوان </vt:lpstr>
      <vt:lpstr>الـــــــــــدم :Blood</vt:lpstr>
      <vt:lpstr>الدم Blood</vt:lpstr>
      <vt:lpstr>مكونات الدم: Blood content </vt:lpstr>
      <vt:lpstr>مكونات الدم </vt:lpstr>
      <vt:lpstr>عد كريات الدم الحمراء Rbc count</vt:lpstr>
      <vt:lpstr>عد كريات الدم الحمراء</vt:lpstr>
      <vt:lpstr>عد كريات الدم الحمراء</vt:lpstr>
      <vt:lpstr>طريقة العمل</vt:lpstr>
      <vt:lpstr>طريقة العمل </vt:lpstr>
      <vt:lpstr>الحسابات</vt:lpstr>
      <vt:lpstr>الحسابات </vt:lpstr>
      <vt:lpstr>العوامل المؤثرة على عدد R.B.C </vt:lpstr>
      <vt:lpstr>صورة لسلايد عد كريات الدم الحمراء</vt:lpstr>
      <vt:lpstr>خلايا الدم البيضاء: White blood cell (WBC) or Leucocytes</vt:lpstr>
      <vt:lpstr>خلايا الدم البيضاء </vt:lpstr>
      <vt:lpstr>انواع خلايا الدم البيضاء  </vt:lpstr>
      <vt:lpstr>انواع خلايا الدم البيضاء </vt:lpstr>
      <vt:lpstr>انواع خلايا الدم البيضاء </vt:lpstr>
      <vt:lpstr>أدوات المستخدمة في التجربة :</vt:lpstr>
      <vt:lpstr>خطوات إجراء التجربة:</vt:lpstr>
      <vt:lpstr>طريقة عمل المسحه الدمويه    </vt:lpstr>
      <vt:lpstr>صورة لمسحة دم لحساب العد التفريقي</vt:lpstr>
      <vt:lpstr>صوره لانواع خلايا الدم البيضاء</vt:lpstr>
      <vt:lpstr>اشكال خلايا الدم البيضاء</vt:lpstr>
      <vt:lpstr>عد خلايا الدم البيضاءwbc </vt:lpstr>
      <vt:lpstr>عد خلايا الدم البيضاء </vt:lpstr>
      <vt:lpstr>عد خلايا الدم البيضاء  </vt:lpstr>
      <vt:lpstr>صورة سلايد عد خلايا الدم البيضاء</vt:lpstr>
      <vt:lpstr>بلازما الدم Blood Plasma </vt:lpstr>
      <vt:lpstr>بلازما الدم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مختبرات فسلجة الحيوان</dc:title>
  <dc:creator>en.karrar</dc:creator>
  <cp:lastModifiedBy>en.karrar</cp:lastModifiedBy>
  <cp:revision>14</cp:revision>
  <dcterms:created xsi:type="dcterms:W3CDTF">2019-09-10T13:06:17Z</dcterms:created>
  <dcterms:modified xsi:type="dcterms:W3CDTF">2019-09-11T12:08:25Z</dcterms:modified>
</cp:coreProperties>
</file>